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67" r:id="rId5"/>
    <p:sldId id="268" r:id="rId6"/>
    <p:sldId id="284" r:id="rId7"/>
    <p:sldId id="258" r:id="rId8"/>
    <p:sldId id="269" r:id="rId9"/>
    <p:sldId id="270" r:id="rId10"/>
    <p:sldId id="271" r:id="rId11"/>
    <p:sldId id="272" r:id="rId12"/>
    <p:sldId id="259" r:id="rId13"/>
    <p:sldId id="285" r:id="rId14"/>
    <p:sldId id="260" r:id="rId15"/>
    <p:sldId id="263" r:id="rId16"/>
    <p:sldId id="264" r:id="rId17"/>
    <p:sldId id="273" r:id="rId18"/>
    <p:sldId id="262" r:id="rId19"/>
    <p:sldId id="278" r:id="rId20"/>
    <p:sldId id="274" r:id="rId21"/>
    <p:sldId id="261" r:id="rId22"/>
    <p:sldId id="279" r:id="rId23"/>
    <p:sldId id="275" r:id="rId24"/>
    <p:sldId id="276" r:id="rId25"/>
    <p:sldId id="283" r:id="rId26"/>
    <p:sldId id="287" r:id="rId27"/>
    <p:sldId id="286" r:id="rId28"/>
    <p:sldId id="280" r:id="rId29"/>
    <p:sldId id="277" r:id="rId30"/>
    <p:sldId id="266" r:id="rId31"/>
    <p:sldId id="28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CBDD8EB-4899-40B3-8A2D-1CD91E107D9A}" type="datetimeFigureOut">
              <a:rPr lang="en-GB" smtClean="0"/>
              <a:pPr/>
              <a:t>25/06/2012</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2ED82EE7-E331-4B2B-BB26-D4B8EBB0FC1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BDD8EB-4899-40B3-8A2D-1CD91E107D9A}" type="datetimeFigureOut">
              <a:rPr lang="en-GB" smtClean="0"/>
              <a:pPr/>
              <a:t>25/06/2012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82EE7-E331-4B2B-BB26-D4B8EBB0FC1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BDD8EB-4899-40B3-8A2D-1CD91E107D9A}" type="datetimeFigureOut">
              <a:rPr lang="en-GB" smtClean="0"/>
              <a:pPr/>
              <a:t>25/06/2012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82EE7-E331-4B2B-BB26-D4B8EBB0FC1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BDD8EB-4899-40B3-8A2D-1CD91E107D9A}" type="datetimeFigureOut">
              <a:rPr lang="en-GB" smtClean="0"/>
              <a:pPr/>
              <a:t>25/06/2012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82EE7-E331-4B2B-BB26-D4B8EBB0FC1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CBDD8EB-4899-40B3-8A2D-1CD91E107D9A}" type="datetimeFigureOut">
              <a:rPr lang="en-GB" smtClean="0"/>
              <a:pPr/>
              <a:t>25/06/2012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D82EE7-E331-4B2B-BB26-D4B8EBB0FC1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BDD8EB-4899-40B3-8A2D-1CD91E107D9A}" type="datetimeFigureOut">
              <a:rPr lang="en-GB" smtClean="0"/>
              <a:pPr/>
              <a:t>25/06/2012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82EE7-E331-4B2B-BB26-D4B8EBB0FC1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CBDD8EB-4899-40B3-8A2D-1CD91E107D9A}" type="datetimeFigureOut">
              <a:rPr lang="en-GB" smtClean="0"/>
              <a:pPr/>
              <a:t>25/06/2012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D82EE7-E331-4B2B-BB26-D4B8EBB0FC1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CBDD8EB-4899-40B3-8A2D-1CD91E107D9A}" type="datetimeFigureOut">
              <a:rPr lang="en-GB" smtClean="0"/>
              <a:pPr/>
              <a:t>25/06/2012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D82EE7-E331-4B2B-BB26-D4B8EBB0FC1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DD8EB-4899-40B3-8A2D-1CD91E107D9A}" type="datetimeFigureOut">
              <a:rPr lang="en-GB" smtClean="0"/>
              <a:pPr/>
              <a:t>25/06/2012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D82EE7-E331-4B2B-BB26-D4B8EBB0FC1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CBDD8EB-4899-40B3-8A2D-1CD91E107D9A}" type="datetimeFigureOut">
              <a:rPr lang="en-GB" smtClean="0"/>
              <a:pPr/>
              <a:t>25/06/2012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D82EE7-E331-4B2B-BB26-D4B8EBB0FC1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CBDD8EB-4899-40B3-8A2D-1CD91E107D9A}" type="datetimeFigureOut">
              <a:rPr lang="en-GB" smtClean="0"/>
              <a:pPr/>
              <a:t>25/06/2012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2ED82EE7-E331-4B2B-BB26-D4B8EBB0FC13}"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BDD8EB-4899-40B3-8A2D-1CD91E107D9A}" type="datetimeFigureOut">
              <a:rPr lang="en-GB" smtClean="0"/>
              <a:pPr/>
              <a:t>25/06/2012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ED82EE7-E331-4B2B-BB26-D4B8EBB0FC13}"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ISCHE SWG Gender</a:t>
            </a:r>
            <a:endParaRPr lang="en-GB" dirty="0"/>
          </a:p>
        </p:txBody>
      </p:sp>
      <p:sp>
        <p:nvSpPr>
          <p:cNvPr id="3" name="Subtitle 2"/>
          <p:cNvSpPr>
            <a:spLocks noGrp="1"/>
          </p:cNvSpPr>
          <p:nvPr>
            <p:ph type="subTitle" idx="1"/>
          </p:nvPr>
        </p:nvSpPr>
        <p:spPr/>
        <p:txBody>
          <a:bodyPr/>
          <a:lstStyle/>
          <a:p>
            <a:r>
              <a:rPr lang="en-GB" i="1" dirty="0" smtClean="0"/>
              <a:t>History since 1994</a:t>
            </a:r>
            <a:endParaRPr lang="en-GB"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fontScale="90000"/>
          </a:bodyPr>
          <a:lstStyle/>
          <a:p>
            <a:pPr algn="ctr"/>
            <a:r>
              <a:rPr lang="en-GB" sz="3600" smtClean="0"/>
              <a:t>Sydney </a:t>
            </a:r>
            <a:r>
              <a:rPr lang="en-GB" sz="3600" dirty="0" smtClean="0"/>
              <a:t>1999; some of the gender papers</a:t>
            </a:r>
            <a:endParaRPr lang="en-GB" sz="3600" dirty="0"/>
          </a:p>
        </p:txBody>
      </p:sp>
      <p:pic>
        <p:nvPicPr>
          <p:cNvPr id="4" name="Content Placeholder 3" descr="Sydney 1999 SWG Gender.jpeg"/>
          <p:cNvPicPr>
            <a:picLocks noGrp="1" noChangeAspect="1"/>
          </p:cNvPicPr>
          <p:nvPr>
            <p:ph idx="1"/>
          </p:nvPr>
        </p:nvPicPr>
        <p:blipFill>
          <a:blip r:embed="rId2" cstate="print"/>
          <a:stretch>
            <a:fillRect/>
          </a:stretch>
        </p:blipFill>
        <p:spPr>
          <a:xfrm>
            <a:off x="3019713" y="1412777"/>
            <a:ext cx="3104574" cy="4911824"/>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564672"/>
          </a:xfrm>
        </p:spPr>
        <p:txBody>
          <a:bodyPr>
            <a:normAutofit fontScale="90000"/>
          </a:bodyPr>
          <a:lstStyle/>
          <a:p>
            <a:pPr algn="ctr"/>
            <a:r>
              <a:rPr lang="en-GB" dirty="0" smtClean="0"/>
              <a:t/>
            </a:r>
            <a:br>
              <a:rPr lang="en-GB" dirty="0" smtClean="0"/>
            </a:br>
            <a:r>
              <a:rPr lang="en-GB" dirty="0" smtClean="0"/>
              <a:t/>
            </a:r>
            <a:br>
              <a:rPr lang="en-GB" dirty="0" smtClean="0"/>
            </a:br>
            <a:r>
              <a:rPr lang="en-GB" sz="5400" dirty="0" smtClean="0"/>
              <a:t> </a:t>
            </a:r>
            <a:r>
              <a:rPr lang="en-GB" sz="3100" b="1" dirty="0" smtClean="0"/>
              <a:t>Paris 2002; publication in 2003 of six of the fifteen gender papers</a:t>
            </a:r>
            <a:endParaRPr lang="en-GB" sz="3100" b="1" dirty="0"/>
          </a:p>
        </p:txBody>
      </p:sp>
      <p:pic>
        <p:nvPicPr>
          <p:cNvPr id="7" name="Content Placeholder 6" descr="Paris book 2002.jpeg"/>
          <p:cNvPicPr>
            <a:picLocks noGrp="1" noChangeAspect="1"/>
          </p:cNvPicPr>
          <p:nvPr>
            <p:ph sz="half" idx="1"/>
          </p:nvPr>
        </p:nvPicPr>
        <p:blipFill>
          <a:blip r:embed="rId2" cstate="print"/>
          <a:stretch>
            <a:fillRect/>
          </a:stretch>
        </p:blipFill>
        <p:spPr>
          <a:xfrm>
            <a:off x="1013569" y="1920875"/>
            <a:ext cx="2925861" cy="4433888"/>
          </a:xfrm>
        </p:spPr>
      </p:pic>
      <p:sp>
        <p:nvSpPr>
          <p:cNvPr id="6" name="Content Placeholder 5"/>
          <p:cNvSpPr>
            <a:spLocks noGrp="1"/>
          </p:cNvSpPr>
          <p:nvPr>
            <p:ph sz="half" idx="2"/>
          </p:nvPr>
        </p:nvSpPr>
        <p:spPr>
          <a:xfrm>
            <a:off x="4648200" y="1772816"/>
            <a:ext cx="4038600" cy="4582109"/>
          </a:xfrm>
        </p:spPr>
        <p:txBody>
          <a:bodyPr>
            <a:normAutofit fontScale="25000" lnSpcReduction="20000"/>
          </a:bodyPr>
          <a:lstStyle/>
          <a:p>
            <a:endParaRPr lang="en-GB" dirty="0" smtClean="0"/>
          </a:p>
          <a:p>
            <a:r>
              <a:rPr lang="en-GB" sz="5600" b="1" dirty="0" smtClean="0">
                <a:latin typeface="+mj-lt"/>
              </a:rPr>
              <a:t>5-35 Mineke van Essen, Rebecca Rogers, ‘</a:t>
            </a:r>
            <a:r>
              <a:rPr lang="en-GB" sz="5600" b="1" dirty="0" err="1" smtClean="0">
                <a:latin typeface="+mj-lt"/>
              </a:rPr>
              <a:t>Écrire</a:t>
            </a:r>
            <a:r>
              <a:rPr lang="en-GB" sz="5600" b="1" dirty="0" smtClean="0">
                <a:latin typeface="+mj-lt"/>
              </a:rPr>
              <a:t> </a:t>
            </a:r>
            <a:r>
              <a:rPr lang="en-GB" sz="5600" b="1" dirty="0" err="1" smtClean="0">
                <a:latin typeface="+mj-lt"/>
              </a:rPr>
              <a:t>l’histoire</a:t>
            </a:r>
            <a:r>
              <a:rPr lang="en-GB" sz="5600" b="1" dirty="0" smtClean="0">
                <a:latin typeface="+mj-lt"/>
              </a:rPr>
              <a:t> des </a:t>
            </a:r>
            <a:r>
              <a:rPr lang="en-GB" sz="5600" b="1" dirty="0" err="1" smtClean="0">
                <a:latin typeface="+mj-lt"/>
              </a:rPr>
              <a:t>enseignantes</a:t>
            </a:r>
            <a:r>
              <a:rPr lang="en-GB" sz="5600" b="1" dirty="0" smtClean="0">
                <a:latin typeface="+mj-lt"/>
              </a:rPr>
              <a:t>. </a:t>
            </a:r>
            <a:r>
              <a:rPr lang="en-GB" sz="5600" b="1" dirty="0" err="1" smtClean="0">
                <a:latin typeface="+mj-lt"/>
              </a:rPr>
              <a:t>Enjeux</a:t>
            </a:r>
            <a:r>
              <a:rPr lang="en-GB" sz="5600" b="1" dirty="0" smtClean="0">
                <a:latin typeface="+mj-lt"/>
              </a:rPr>
              <a:t> et perspectives </a:t>
            </a:r>
            <a:r>
              <a:rPr lang="en-GB" sz="5600" b="1" dirty="0" err="1" smtClean="0">
                <a:latin typeface="+mj-lt"/>
              </a:rPr>
              <a:t>internationales</a:t>
            </a:r>
            <a:r>
              <a:rPr lang="en-GB" sz="5600" b="1" dirty="0" smtClean="0">
                <a:latin typeface="+mj-lt"/>
              </a:rPr>
              <a:t> </a:t>
            </a:r>
          </a:p>
          <a:p>
            <a:r>
              <a:rPr lang="en-GB" sz="5600" b="1" dirty="0" smtClean="0">
                <a:latin typeface="+mj-lt"/>
              </a:rPr>
              <a:t>37-60 Rebecca Rogers, ‘La </a:t>
            </a:r>
            <a:r>
              <a:rPr lang="en-GB" sz="5600" b="1" dirty="0" err="1" smtClean="0">
                <a:latin typeface="+mj-lt"/>
              </a:rPr>
              <a:t>sous-maîtresse</a:t>
            </a:r>
            <a:r>
              <a:rPr lang="en-GB" sz="5600" b="1" dirty="0" smtClean="0">
                <a:latin typeface="+mj-lt"/>
              </a:rPr>
              <a:t> </a:t>
            </a:r>
            <a:r>
              <a:rPr lang="en-GB" sz="5600" b="1" dirty="0" err="1" smtClean="0">
                <a:latin typeface="+mj-lt"/>
              </a:rPr>
              <a:t>français</a:t>
            </a:r>
            <a:r>
              <a:rPr lang="en-GB" sz="5600" b="1" dirty="0" smtClean="0">
                <a:latin typeface="+mj-lt"/>
              </a:rPr>
              <a:t> au XIXᵉ siècle: </a:t>
            </a:r>
            <a:r>
              <a:rPr lang="en-GB" sz="5600" b="1" dirty="0" err="1" smtClean="0">
                <a:latin typeface="+mj-lt"/>
              </a:rPr>
              <a:t>domestique</a:t>
            </a:r>
            <a:r>
              <a:rPr lang="en-GB" sz="5600" b="1" dirty="0" smtClean="0">
                <a:latin typeface="+mj-lt"/>
              </a:rPr>
              <a:t> </a:t>
            </a:r>
            <a:r>
              <a:rPr lang="en-GB" sz="5600" b="1" dirty="0" err="1" smtClean="0">
                <a:latin typeface="+mj-lt"/>
              </a:rPr>
              <a:t>ou</a:t>
            </a:r>
            <a:r>
              <a:rPr lang="en-GB" sz="5600" b="1" dirty="0" smtClean="0">
                <a:latin typeface="+mj-lt"/>
              </a:rPr>
              <a:t> </a:t>
            </a:r>
            <a:r>
              <a:rPr lang="en-GB" sz="5600" b="1" dirty="0" err="1" smtClean="0">
                <a:latin typeface="+mj-lt"/>
              </a:rPr>
              <a:t>enseignante</a:t>
            </a:r>
            <a:r>
              <a:rPr lang="en-GB" sz="5600" b="1" dirty="0" smtClean="0">
                <a:latin typeface="+mj-lt"/>
              </a:rPr>
              <a:t> </a:t>
            </a:r>
            <a:r>
              <a:rPr lang="en-GB" sz="5600" b="1" dirty="0" err="1" smtClean="0">
                <a:latin typeface="+mj-lt"/>
              </a:rPr>
              <a:t>stagiaire</a:t>
            </a:r>
            <a:r>
              <a:rPr lang="en-GB" sz="5600" b="1" dirty="0" smtClean="0">
                <a:latin typeface="+mj-lt"/>
              </a:rPr>
              <a:t>?</a:t>
            </a:r>
          </a:p>
          <a:p>
            <a:r>
              <a:rPr lang="en-GB" sz="5600" b="1" dirty="0" smtClean="0">
                <a:latin typeface="+mj-lt"/>
              </a:rPr>
              <a:t>61-85 Christine Mayer, ‘La formation des </a:t>
            </a:r>
            <a:r>
              <a:rPr lang="en-GB" sz="5600" b="1" dirty="0" err="1" smtClean="0">
                <a:latin typeface="+mj-lt"/>
              </a:rPr>
              <a:t>institrices</a:t>
            </a:r>
            <a:r>
              <a:rPr lang="en-GB" sz="5600" b="1" dirty="0" smtClean="0">
                <a:latin typeface="+mj-lt"/>
              </a:rPr>
              <a:t> á Hamburg: le </a:t>
            </a:r>
            <a:r>
              <a:rPr lang="en-GB" sz="5600" b="1" dirty="0" err="1" smtClean="0">
                <a:latin typeface="+mj-lt"/>
              </a:rPr>
              <a:t>projet</a:t>
            </a:r>
            <a:r>
              <a:rPr lang="en-GB" sz="5600" b="1" dirty="0" smtClean="0">
                <a:latin typeface="+mj-lt"/>
              </a:rPr>
              <a:t> de Doris </a:t>
            </a:r>
            <a:r>
              <a:rPr lang="en-GB" sz="5600" b="1" dirty="0" err="1" smtClean="0">
                <a:latin typeface="+mj-lt"/>
              </a:rPr>
              <a:t>Lütkens</a:t>
            </a:r>
            <a:r>
              <a:rPr lang="en-GB" sz="5600" b="1" dirty="0" smtClean="0">
                <a:latin typeface="+mj-lt"/>
              </a:rPr>
              <a:t> (1846)</a:t>
            </a:r>
          </a:p>
          <a:p>
            <a:r>
              <a:rPr lang="en-GB" sz="5600" b="1" dirty="0" smtClean="0">
                <a:latin typeface="+mj-lt"/>
              </a:rPr>
              <a:t>87-108 Andrea Jacobs, ‘</a:t>
            </a:r>
            <a:r>
              <a:rPr lang="en-GB" sz="5600" b="1" dirty="0" err="1" smtClean="0">
                <a:latin typeface="+mj-lt"/>
              </a:rPr>
              <a:t>Examens</a:t>
            </a:r>
            <a:r>
              <a:rPr lang="en-GB" sz="5600" b="1" dirty="0" smtClean="0">
                <a:latin typeface="+mj-lt"/>
              </a:rPr>
              <a:t> et </a:t>
            </a:r>
            <a:r>
              <a:rPr lang="en-GB" sz="5600" b="1" dirty="0" err="1" smtClean="0">
                <a:latin typeface="+mj-lt"/>
              </a:rPr>
              <a:t>professionnalisation</a:t>
            </a:r>
            <a:r>
              <a:rPr lang="en-GB" sz="5600" b="1" dirty="0" smtClean="0">
                <a:latin typeface="+mj-lt"/>
              </a:rPr>
              <a:t>. Les </a:t>
            </a:r>
            <a:r>
              <a:rPr lang="en-GB" sz="5600" b="1" dirty="0" err="1" smtClean="0">
                <a:latin typeface="+mj-lt"/>
              </a:rPr>
              <a:t>enseignantes</a:t>
            </a:r>
            <a:r>
              <a:rPr lang="en-GB" sz="5600" b="1" dirty="0" smtClean="0">
                <a:latin typeface="+mj-lt"/>
              </a:rPr>
              <a:t> des </a:t>
            </a:r>
            <a:r>
              <a:rPr lang="en-GB" sz="5600" b="1" dirty="0" err="1" smtClean="0">
                <a:latin typeface="+mj-lt"/>
              </a:rPr>
              <a:t>établissements</a:t>
            </a:r>
            <a:r>
              <a:rPr lang="en-GB" sz="5600" b="1" dirty="0" smtClean="0">
                <a:latin typeface="+mj-lt"/>
              </a:rPr>
              <a:t> </a:t>
            </a:r>
            <a:r>
              <a:rPr lang="en-GB" sz="5600" b="1" dirty="0" err="1" smtClean="0">
                <a:latin typeface="+mj-lt"/>
              </a:rPr>
              <a:t>féminins</a:t>
            </a:r>
            <a:r>
              <a:rPr lang="en-GB" sz="5600" b="1" dirty="0" smtClean="0">
                <a:latin typeface="+mj-lt"/>
              </a:rPr>
              <a:t> du </a:t>
            </a:r>
            <a:r>
              <a:rPr lang="en-GB" sz="5600" b="1" dirty="0" err="1" smtClean="0">
                <a:latin typeface="+mj-lt"/>
              </a:rPr>
              <a:t>secondaire</a:t>
            </a:r>
            <a:r>
              <a:rPr lang="en-GB" sz="5600" b="1" dirty="0" smtClean="0">
                <a:latin typeface="+mj-lt"/>
              </a:rPr>
              <a:t> en </a:t>
            </a:r>
            <a:r>
              <a:rPr lang="en-GB" sz="5600" b="1" dirty="0" err="1" smtClean="0">
                <a:latin typeface="+mj-lt"/>
              </a:rPr>
              <a:t>Angleterre</a:t>
            </a:r>
            <a:r>
              <a:rPr lang="en-GB" sz="5600" b="1" dirty="0" smtClean="0">
                <a:latin typeface="+mj-lt"/>
              </a:rPr>
              <a:t>, 1850-1900</a:t>
            </a:r>
          </a:p>
          <a:p>
            <a:r>
              <a:rPr lang="en-GB" sz="5600" b="1" dirty="0" smtClean="0">
                <a:latin typeface="+mj-lt"/>
              </a:rPr>
              <a:t>109-132 Joyce Goodman, ‘Des </a:t>
            </a:r>
            <a:r>
              <a:rPr lang="en-GB" sz="5600" b="1" dirty="0" err="1" smtClean="0">
                <a:latin typeface="+mj-lt"/>
              </a:rPr>
              <a:t>enseignantes</a:t>
            </a:r>
            <a:r>
              <a:rPr lang="en-GB" sz="5600" b="1" dirty="0" smtClean="0">
                <a:latin typeface="+mj-lt"/>
              </a:rPr>
              <a:t> du </a:t>
            </a:r>
            <a:r>
              <a:rPr lang="en-GB" sz="5600" b="1" dirty="0" err="1" smtClean="0">
                <a:latin typeface="+mj-lt"/>
              </a:rPr>
              <a:t>secondaire</a:t>
            </a:r>
            <a:r>
              <a:rPr lang="en-GB" sz="5600" b="1" dirty="0" smtClean="0">
                <a:latin typeface="+mj-lt"/>
              </a:rPr>
              <a:t> </a:t>
            </a:r>
            <a:r>
              <a:rPr lang="en-GB" sz="5600" b="1" dirty="0" err="1" smtClean="0">
                <a:latin typeface="+mj-lt"/>
              </a:rPr>
              <a:t>dans</a:t>
            </a:r>
            <a:r>
              <a:rPr lang="en-GB" sz="5600" b="1" dirty="0" smtClean="0">
                <a:latin typeface="+mj-lt"/>
              </a:rPr>
              <a:t> </a:t>
            </a:r>
            <a:r>
              <a:rPr lang="en-GB" sz="5600" b="1" dirty="0" err="1" smtClean="0">
                <a:latin typeface="+mj-lt"/>
              </a:rPr>
              <a:t>l’Empire</a:t>
            </a:r>
            <a:r>
              <a:rPr lang="en-GB" sz="5600" b="1" dirty="0" smtClean="0">
                <a:latin typeface="+mj-lt"/>
              </a:rPr>
              <a:t> </a:t>
            </a:r>
            <a:r>
              <a:rPr lang="en-GB" sz="5600" b="1" dirty="0" err="1" smtClean="0">
                <a:latin typeface="+mj-lt"/>
              </a:rPr>
              <a:t>britannique</a:t>
            </a:r>
            <a:r>
              <a:rPr lang="en-GB" sz="5600" b="1" dirty="0" smtClean="0">
                <a:latin typeface="+mj-lt"/>
              </a:rPr>
              <a:t>. </a:t>
            </a:r>
            <a:r>
              <a:rPr lang="en-GB" sz="5600" b="1" dirty="0" err="1" smtClean="0">
                <a:latin typeface="+mj-lt"/>
              </a:rPr>
              <a:t>Identités</a:t>
            </a:r>
            <a:r>
              <a:rPr lang="en-GB" sz="5600" b="1" dirty="0" smtClean="0">
                <a:latin typeface="+mj-lt"/>
              </a:rPr>
              <a:t>, </a:t>
            </a:r>
            <a:r>
              <a:rPr lang="en-GB" sz="5600" b="1" dirty="0" err="1" smtClean="0">
                <a:latin typeface="+mj-lt"/>
              </a:rPr>
              <a:t>professionnelles</a:t>
            </a:r>
            <a:r>
              <a:rPr lang="en-GB" sz="5600" b="1" dirty="0" smtClean="0">
                <a:latin typeface="+mj-lt"/>
              </a:rPr>
              <a:t>, genre et mission </a:t>
            </a:r>
            <a:r>
              <a:rPr lang="en-GB" sz="5600" b="1" dirty="0" err="1" smtClean="0">
                <a:latin typeface="+mj-lt"/>
              </a:rPr>
              <a:t>religieuse</a:t>
            </a:r>
            <a:endParaRPr lang="en-GB" sz="5600" b="1" dirty="0" smtClean="0">
              <a:latin typeface="+mj-lt"/>
            </a:endParaRPr>
          </a:p>
          <a:p>
            <a:r>
              <a:rPr lang="en-GB" sz="5600" b="1" dirty="0" smtClean="0">
                <a:latin typeface="+mj-lt"/>
              </a:rPr>
              <a:t>133-159 Mineke van Essen, ‘Des </a:t>
            </a:r>
            <a:r>
              <a:rPr lang="en-GB" sz="5600" b="1" dirty="0" err="1" smtClean="0">
                <a:latin typeface="+mj-lt"/>
              </a:rPr>
              <a:t>visons</a:t>
            </a:r>
            <a:r>
              <a:rPr lang="en-GB" sz="5600" b="1" dirty="0" smtClean="0">
                <a:latin typeface="+mj-lt"/>
              </a:rPr>
              <a:t> </a:t>
            </a:r>
            <a:r>
              <a:rPr lang="en-GB" sz="5600" b="1" dirty="0" err="1" smtClean="0">
                <a:latin typeface="+mj-lt"/>
              </a:rPr>
              <a:t>sexuées</a:t>
            </a:r>
            <a:r>
              <a:rPr lang="en-GB" sz="5600" b="1" dirty="0" smtClean="0">
                <a:latin typeface="+mj-lt"/>
              </a:rPr>
              <a:t> de la profession: les </a:t>
            </a:r>
            <a:r>
              <a:rPr lang="en-GB" sz="5600" b="1" dirty="0" err="1" smtClean="0">
                <a:latin typeface="+mj-lt"/>
              </a:rPr>
              <a:t>représentations</a:t>
            </a:r>
            <a:r>
              <a:rPr lang="en-GB" sz="5600" b="1" dirty="0" smtClean="0">
                <a:latin typeface="+mj-lt"/>
              </a:rPr>
              <a:t> des </a:t>
            </a:r>
            <a:r>
              <a:rPr lang="en-GB" sz="5600" b="1" dirty="0" err="1" smtClean="0">
                <a:latin typeface="+mj-lt"/>
              </a:rPr>
              <a:t>enseignantes</a:t>
            </a:r>
            <a:r>
              <a:rPr lang="en-GB" sz="5600" b="1" dirty="0" smtClean="0">
                <a:latin typeface="+mj-lt"/>
              </a:rPr>
              <a:t> </a:t>
            </a:r>
            <a:r>
              <a:rPr lang="en-GB" sz="5600" b="1" dirty="0" err="1" smtClean="0">
                <a:latin typeface="+mj-lt"/>
              </a:rPr>
              <a:t>néerlandais</a:t>
            </a:r>
            <a:r>
              <a:rPr lang="en-GB" sz="5600" b="1" dirty="0" smtClean="0">
                <a:latin typeface="+mj-lt"/>
              </a:rPr>
              <a:t> de </a:t>
            </a:r>
            <a:r>
              <a:rPr lang="en-GB" sz="5600" b="1" dirty="0" err="1" smtClean="0">
                <a:latin typeface="+mj-lt"/>
              </a:rPr>
              <a:t>l’éducation</a:t>
            </a:r>
            <a:r>
              <a:rPr lang="en-GB" sz="5600" b="1" dirty="0" smtClean="0">
                <a:latin typeface="+mj-lt"/>
              </a:rPr>
              <a:t> </a:t>
            </a:r>
            <a:r>
              <a:rPr lang="en-GB" sz="5600" b="1" dirty="0" err="1" smtClean="0">
                <a:latin typeface="+mj-lt"/>
              </a:rPr>
              <a:t>élémentaire</a:t>
            </a:r>
            <a:r>
              <a:rPr lang="en-GB" sz="5600" b="1" dirty="0" smtClean="0">
                <a:latin typeface="+mj-lt"/>
              </a:rPr>
              <a:t> issues de </a:t>
            </a:r>
            <a:r>
              <a:rPr lang="en-GB" sz="5600" b="1" dirty="0" err="1" smtClean="0">
                <a:latin typeface="+mj-lt"/>
              </a:rPr>
              <a:t>l’enquête</a:t>
            </a:r>
            <a:r>
              <a:rPr lang="en-GB" sz="5600" b="1" dirty="0" smtClean="0">
                <a:latin typeface="+mj-lt"/>
              </a:rPr>
              <a:t> de 1920</a:t>
            </a:r>
          </a:p>
          <a:p>
            <a:r>
              <a:rPr lang="en-GB" sz="5600" b="1" dirty="0" smtClean="0">
                <a:latin typeface="+mj-lt"/>
              </a:rPr>
              <a:t>161-85 Josephine May, ‘Des “</a:t>
            </a:r>
            <a:r>
              <a:rPr lang="en-GB" sz="5600" b="1" dirty="0" err="1" smtClean="0">
                <a:latin typeface="+mj-lt"/>
              </a:rPr>
              <a:t>religieuses</a:t>
            </a:r>
            <a:r>
              <a:rPr lang="en-GB" sz="5600" b="1" dirty="0" smtClean="0">
                <a:latin typeface="+mj-lt"/>
              </a:rPr>
              <a:t> </a:t>
            </a:r>
            <a:r>
              <a:rPr lang="en-GB" sz="5600" b="1" dirty="0" err="1" smtClean="0">
                <a:latin typeface="+mj-lt"/>
              </a:rPr>
              <a:t>dans</a:t>
            </a:r>
            <a:r>
              <a:rPr lang="en-GB" sz="5600" b="1" dirty="0" smtClean="0">
                <a:latin typeface="+mj-lt"/>
              </a:rPr>
              <a:t> la siècle” et des </a:t>
            </a:r>
            <a:r>
              <a:rPr lang="en-GB" sz="5600" b="1" dirty="0" err="1" smtClean="0">
                <a:latin typeface="+mj-lt"/>
              </a:rPr>
              <a:t>hommes</a:t>
            </a:r>
            <a:r>
              <a:rPr lang="en-GB" sz="5600" b="1" dirty="0" smtClean="0">
                <a:latin typeface="+mj-lt"/>
              </a:rPr>
              <a:t> de </a:t>
            </a:r>
            <a:r>
              <a:rPr lang="en-GB" sz="5600" b="1" dirty="0" err="1" smtClean="0">
                <a:latin typeface="+mj-lt"/>
              </a:rPr>
              <a:t>ce</a:t>
            </a:r>
            <a:r>
              <a:rPr lang="en-GB" sz="5600" b="1" dirty="0" smtClean="0">
                <a:latin typeface="+mj-lt"/>
              </a:rPr>
              <a:t> </a:t>
            </a:r>
            <a:r>
              <a:rPr lang="en-GB" sz="5600" b="1" dirty="0" err="1" smtClean="0">
                <a:latin typeface="+mj-lt"/>
              </a:rPr>
              <a:t>monde</a:t>
            </a:r>
            <a:r>
              <a:rPr lang="en-GB" sz="5600" b="1" dirty="0" smtClean="0">
                <a:latin typeface="+mj-lt"/>
              </a:rPr>
              <a:t>. Les </a:t>
            </a:r>
            <a:r>
              <a:rPr lang="en-GB" sz="5600" b="1" dirty="0" err="1" smtClean="0">
                <a:latin typeface="+mj-lt"/>
              </a:rPr>
              <a:t>élèves</a:t>
            </a:r>
            <a:r>
              <a:rPr lang="en-GB" sz="5600" b="1" dirty="0" smtClean="0">
                <a:latin typeface="+mj-lt"/>
              </a:rPr>
              <a:t> </a:t>
            </a:r>
            <a:r>
              <a:rPr lang="en-GB" sz="5600" b="1" dirty="0" err="1" smtClean="0">
                <a:latin typeface="+mj-lt"/>
              </a:rPr>
              <a:t>Australiens</a:t>
            </a:r>
            <a:r>
              <a:rPr lang="en-GB" sz="5600" b="1" dirty="0" smtClean="0">
                <a:latin typeface="+mj-lt"/>
              </a:rPr>
              <a:t> de </a:t>
            </a:r>
            <a:r>
              <a:rPr lang="en-GB" sz="5600" b="1" dirty="0" err="1" smtClean="0">
                <a:latin typeface="+mj-lt"/>
              </a:rPr>
              <a:t>deux</a:t>
            </a:r>
            <a:r>
              <a:rPr lang="en-GB" sz="5600" b="1" dirty="0" smtClean="0">
                <a:latin typeface="+mj-lt"/>
              </a:rPr>
              <a:t> </a:t>
            </a:r>
            <a:r>
              <a:rPr lang="en-GB" sz="5600" b="1" dirty="0" err="1" smtClean="0">
                <a:latin typeface="+mj-lt"/>
              </a:rPr>
              <a:t>établissements</a:t>
            </a:r>
            <a:r>
              <a:rPr lang="en-GB" sz="5600" b="1" dirty="0" smtClean="0">
                <a:latin typeface="+mj-lt"/>
              </a:rPr>
              <a:t> </a:t>
            </a:r>
            <a:r>
              <a:rPr lang="en-GB" sz="5600" b="1" dirty="0" err="1" smtClean="0">
                <a:latin typeface="+mj-lt"/>
              </a:rPr>
              <a:t>d’enseignement</a:t>
            </a:r>
            <a:r>
              <a:rPr lang="en-GB" sz="5600" b="1" dirty="0" smtClean="0">
                <a:latin typeface="+mj-lt"/>
              </a:rPr>
              <a:t> </a:t>
            </a:r>
            <a:r>
              <a:rPr lang="en-GB" sz="5600" b="1" dirty="0" err="1" smtClean="0">
                <a:latin typeface="+mj-lt"/>
              </a:rPr>
              <a:t>secondaire</a:t>
            </a:r>
            <a:r>
              <a:rPr lang="en-GB" sz="5600" b="1" dirty="0" smtClean="0">
                <a:latin typeface="+mj-lt"/>
              </a:rPr>
              <a:t> non </a:t>
            </a:r>
            <a:r>
              <a:rPr lang="en-GB" sz="5600" b="1" dirty="0" err="1" smtClean="0">
                <a:latin typeface="+mj-lt"/>
              </a:rPr>
              <a:t>mixtes</a:t>
            </a:r>
            <a:r>
              <a:rPr lang="en-GB" sz="5600" b="1" dirty="0" smtClean="0">
                <a:latin typeface="+mj-lt"/>
              </a:rPr>
              <a:t> se </a:t>
            </a:r>
            <a:r>
              <a:rPr lang="en-GB" sz="5600" b="1" dirty="0" err="1" smtClean="0">
                <a:latin typeface="+mj-lt"/>
              </a:rPr>
              <a:t>souviennent</a:t>
            </a:r>
            <a:r>
              <a:rPr lang="en-GB" sz="5600" b="1" dirty="0" smtClean="0">
                <a:latin typeface="+mj-lt"/>
              </a:rPr>
              <a:t> de </a:t>
            </a:r>
            <a:r>
              <a:rPr lang="en-GB" sz="5600" b="1" dirty="0" err="1" smtClean="0">
                <a:latin typeface="+mj-lt"/>
              </a:rPr>
              <a:t>leurs</a:t>
            </a:r>
            <a:r>
              <a:rPr lang="en-GB" sz="5600" b="1" dirty="0" smtClean="0">
                <a:latin typeface="+mj-lt"/>
              </a:rPr>
              <a:t> </a:t>
            </a:r>
            <a:r>
              <a:rPr lang="en-GB" sz="5600" b="1" dirty="0" err="1" smtClean="0">
                <a:latin typeface="+mj-lt"/>
              </a:rPr>
              <a:t>professeurs</a:t>
            </a:r>
            <a:r>
              <a:rPr lang="en-GB" sz="5600" b="1" dirty="0" smtClean="0">
                <a:latin typeface="+mj-lt"/>
              </a:rPr>
              <a:t> (1930-1950</a:t>
            </a:r>
            <a:r>
              <a:rPr lang="en-GB" sz="5600" dirty="0" smtClean="0">
                <a:latin typeface="+mj-lt"/>
              </a:rPr>
              <a:t>)</a:t>
            </a:r>
          </a:p>
          <a:p>
            <a:pPr>
              <a:buNone/>
            </a:pPr>
            <a:r>
              <a:rPr lang="en-GB" sz="5600" dirty="0" smtClean="0">
                <a:latin typeface="+mj-lt"/>
              </a:rPr>
              <a:t> </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636680"/>
          </a:xfrm>
        </p:spPr>
        <p:txBody>
          <a:bodyPr>
            <a:normAutofit/>
          </a:bodyPr>
          <a:lstStyle/>
          <a:p>
            <a:pPr algn="ctr"/>
            <a:r>
              <a:rPr lang="en-GB" sz="3200" dirty="0" smtClean="0"/>
              <a:t>SWG Gender Oslo, 2000</a:t>
            </a:r>
            <a:endParaRPr lang="en-GB" sz="3200" dirty="0"/>
          </a:p>
        </p:txBody>
      </p:sp>
      <p:pic>
        <p:nvPicPr>
          <p:cNvPr id="7" name="Content Placeholder 6" descr="Oslo Gender programme 2000.jpeg"/>
          <p:cNvPicPr>
            <a:picLocks noGrp="1" noChangeAspect="1"/>
          </p:cNvPicPr>
          <p:nvPr>
            <p:ph idx="1"/>
          </p:nvPr>
        </p:nvPicPr>
        <p:blipFill>
          <a:blip r:embed="rId2" cstate="print"/>
          <a:stretch>
            <a:fillRect/>
          </a:stretch>
        </p:blipFill>
        <p:spPr>
          <a:xfrm>
            <a:off x="2627784" y="1412777"/>
            <a:ext cx="3816424" cy="491182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3200" dirty="0" smtClean="0"/>
              <a:t>Gender in </a:t>
            </a:r>
            <a:r>
              <a:rPr lang="en-GB" sz="3200" i="1" dirty="0" smtClean="0"/>
              <a:t>PH</a:t>
            </a:r>
            <a:r>
              <a:rPr lang="en-GB" sz="3200" dirty="0" smtClean="0"/>
              <a:t> from ISCHE at Sydney in 1999 (eds. Geoffrey Sherrington &amp; Craig Campbell) &amp; Birmingham in 2001 (eds. Ian Grosvenor &amp; Ruth </a:t>
            </a:r>
            <a:r>
              <a:rPr lang="en-GB" sz="3200" dirty="0" smtClean="0"/>
              <a:t>Watts)</a:t>
            </a:r>
            <a:endParaRPr lang="en-GB" sz="3200" dirty="0"/>
          </a:p>
        </p:txBody>
      </p:sp>
      <p:sp>
        <p:nvSpPr>
          <p:cNvPr id="5" name="Text Placeholder 4"/>
          <p:cNvSpPr>
            <a:spLocks noGrp="1"/>
          </p:cNvSpPr>
          <p:nvPr>
            <p:ph type="body" idx="1"/>
          </p:nvPr>
        </p:nvSpPr>
        <p:spPr/>
        <p:txBody>
          <a:bodyPr/>
          <a:lstStyle/>
          <a:p>
            <a:r>
              <a:rPr lang="en-GB" dirty="0" smtClean="0"/>
              <a:t>,</a:t>
            </a:r>
            <a:r>
              <a:rPr lang="en-GB" i="1" dirty="0" smtClean="0"/>
              <a:t> </a:t>
            </a:r>
            <a:r>
              <a:rPr lang="en-GB" sz="1600" i="1" dirty="0" smtClean="0"/>
              <a:t>Paedagogica Historica</a:t>
            </a:r>
            <a:r>
              <a:rPr lang="en-GB" sz="1600" dirty="0" smtClean="0"/>
              <a:t>, Supplementary Series VII 37, no. 1 (2001)</a:t>
            </a:r>
            <a:endParaRPr lang="en-GB" sz="1600" dirty="0"/>
          </a:p>
        </p:txBody>
      </p:sp>
      <p:sp>
        <p:nvSpPr>
          <p:cNvPr id="7" name="Text Placeholder 6"/>
          <p:cNvSpPr>
            <a:spLocks noGrp="1"/>
          </p:cNvSpPr>
          <p:nvPr>
            <p:ph type="body" sz="half" idx="3"/>
          </p:nvPr>
        </p:nvSpPr>
        <p:spPr/>
        <p:txBody>
          <a:bodyPr>
            <a:normAutofit/>
          </a:bodyPr>
          <a:lstStyle/>
          <a:p>
            <a:r>
              <a:rPr lang="en-GB" dirty="0" smtClean="0"/>
              <a:t> </a:t>
            </a:r>
            <a:r>
              <a:rPr lang="en-GB" sz="1700" i="1" dirty="0" smtClean="0"/>
              <a:t>Paedagogica Historica</a:t>
            </a:r>
            <a:r>
              <a:rPr lang="en-GB" sz="1700" dirty="0" smtClean="0"/>
              <a:t>, 39, nos. 1-2 (2003)</a:t>
            </a:r>
            <a:endParaRPr lang="en-GB" sz="1700" dirty="0"/>
          </a:p>
        </p:txBody>
      </p:sp>
      <p:sp>
        <p:nvSpPr>
          <p:cNvPr id="6" name="Content Placeholder 5"/>
          <p:cNvSpPr>
            <a:spLocks noGrp="1"/>
          </p:cNvSpPr>
          <p:nvPr>
            <p:ph sz="quarter" idx="2"/>
          </p:nvPr>
        </p:nvSpPr>
        <p:spPr/>
        <p:txBody>
          <a:bodyPr>
            <a:normAutofit fontScale="70000" lnSpcReduction="20000"/>
          </a:bodyPr>
          <a:lstStyle/>
          <a:p>
            <a:r>
              <a:rPr lang="en-GB" b="1" dirty="0" smtClean="0"/>
              <a:t>James Albisetti, ‘European Perceptions of American Coeducation, 1865-1914: Ethnicity, religion and culture’,): 123-38</a:t>
            </a:r>
            <a:endParaRPr lang="en-GB" dirty="0" smtClean="0"/>
          </a:p>
          <a:p>
            <a:r>
              <a:rPr lang="en-GB" b="1" dirty="0" smtClean="0"/>
              <a:t>Ian D. Brice, ‘Ethnic Masculinities in Australian Boys’ Schools in late Nineteenth-Century Australia’, 139-52</a:t>
            </a:r>
            <a:endParaRPr lang="en-GB" dirty="0" smtClean="0"/>
          </a:p>
          <a:p>
            <a:r>
              <a:rPr lang="en-GB" b="1" dirty="0" smtClean="0"/>
              <a:t>Tanya Fitzgerald, ‘Jumping the Fences: Maori Women’s Resistance to Missionary Schooling in Northern New Zealand 1823-1835’, 175-92 (Awarded ISCHE prize 1999.)</a:t>
            </a:r>
            <a:endParaRPr lang="en-GB" dirty="0" smtClean="0"/>
          </a:p>
          <a:p>
            <a:r>
              <a:rPr lang="en-GB" b="1" dirty="0" smtClean="0"/>
              <a:t>Ruth Watts, ‘Mary Carpenter and India: enlightened Liberalism or condescending Imperialism?’, 193-210</a:t>
            </a:r>
            <a:endParaRPr lang="en-GB" dirty="0" smtClean="0"/>
          </a:p>
          <a:p>
            <a:r>
              <a:rPr lang="en-GB" b="1" dirty="0" smtClean="0"/>
              <a:t>Marjorie Theobald, ‘The Afghan Children of </a:t>
            </a:r>
            <a:r>
              <a:rPr lang="en-GB" b="1" dirty="0" err="1" smtClean="0"/>
              <a:t>Oodnadatta</a:t>
            </a:r>
            <a:r>
              <a:rPr lang="en-GB" b="1" dirty="0" smtClean="0"/>
              <a:t>: A Reflection on Gender, Ethnicity and Education in the Interwar Years’, 211-230</a:t>
            </a:r>
            <a:endParaRPr lang="en-GB" dirty="0" smtClean="0"/>
          </a:p>
          <a:p>
            <a:endParaRPr lang="en-GB" dirty="0"/>
          </a:p>
        </p:txBody>
      </p:sp>
      <p:sp>
        <p:nvSpPr>
          <p:cNvPr id="8" name="Content Placeholder 7"/>
          <p:cNvSpPr>
            <a:spLocks noGrp="1"/>
          </p:cNvSpPr>
          <p:nvPr>
            <p:ph sz="quarter" idx="4"/>
          </p:nvPr>
        </p:nvSpPr>
        <p:spPr/>
        <p:txBody>
          <a:bodyPr>
            <a:normAutofit fontScale="70000" lnSpcReduction="20000"/>
          </a:bodyPr>
          <a:lstStyle/>
          <a:p>
            <a:r>
              <a:rPr lang="en-GB" b="1" dirty="0" smtClean="0"/>
              <a:t>Kate Rousmaniere, ‘Being Margaret Haley, Chicago, 1903’, : 5-18</a:t>
            </a:r>
            <a:endParaRPr lang="en-GB" dirty="0" smtClean="0"/>
          </a:p>
          <a:p>
            <a:r>
              <a:rPr lang="en-GB" b="1" dirty="0" smtClean="0"/>
              <a:t>Joyce Goodman, ‘Sex and the City: Educational initiatives for “Dangerous” and “Endangered” Girls in Late Victorian and Early Edwardian Manchester’, 75-86</a:t>
            </a:r>
            <a:endParaRPr lang="en-GB" dirty="0" smtClean="0"/>
          </a:p>
          <a:p>
            <a:r>
              <a:rPr lang="en-GB" b="1" dirty="0" smtClean="0"/>
              <a:t>Kevin J. Brehony, ‘A “Socially Civilising Influence”? Play and the Urban “Degenerate”, 87-106</a:t>
            </a:r>
            <a:endParaRPr lang="en-GB" dirty="0" smtClean="0"/>
          </a:p>
          <a:p>
            <a:r>
              <a:rPr lang="en-GB" b="1" dirty="0" smtClean="0"/>
              <a:t>Lynne Trethewey and Kay Whitehead, ‘The City as a Site of Woman Teachers’ Post –Suffrage political Activism: Adelaide, South Australia’, 107-20</a:t>
            </a:r>
            <a:endParaRPr lang="en-GB" dirty="0" smtClean="0"/>
          </a:p>
          <a:p>
            <a:r>
              <a:rPr lang="en-GB" b="1" dirty="0" smtClean="0"/>
              <a:t>Stephanie Spencer, ‘Schoolgirl to Career Girl. The City as Educative Space’, 121-34 (Awarded ISCHE prize 2001.)</a:t>
            </a:r>
            <a:endParaRPr lang="en-GB" dirty="0" smtClean="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a:bodyPr>
          <a:lstStyle/>
          <a:p>
            <a:pPr algn="ctr"/>
            <a:r>
              <a:rPr lang="en-GB" sz="3200" dirty="0" smtClean="0"/>
              <a:t>SWG Gender, Sydney, 2005</a:t>
            </a:r>
            <a:endParaRPr lang="en-GB" sz="3200" dirty="0"/>
          </a:p>
        </p:txBody>
      </p:sp>
      <p:pic>
        <p:nvPicPr>
          <p:cNvPr id="4" name="Content Placeholder 3" descr="Sydney 2005 SWG Gender.jpeg"/>
          <p:cNvPicPr>
            <a:picLocks noGrp="1" noChangeAspect="1"/>
          </p:cNvPicPr>
          <p:nvPr>
            <p:ph idx="1"/>
          </p:nvPr>
        </p:nvPicPr>
        <p:blipFill>
          <a:blip r:embed="rId2" cstate="print"/>
          <a:stretch>
            <a:fillRect/>
          </a:stretch>
        </p:blipFill>
        <p:spPr>
          <a:xfrm>
            <a:off x="2051720" y="1556793"/>
            <a:ext cx="4968551" cy="4767808"/>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48648"/>
          </a:xfrm>
        </p:spPr>
        <p:txBody>
          <a:bodyPr>
            <a:normAutofit fontScale="90000"/>
          </a:bodyPr>
          <a:lstStyle/>
          <a:p>
            <a:pPr algn="ctr"/>
            <a:r>
              <a:rPr lang="en-GB" sz="2400" b="1" dirty="0" smtClean="0"/>
              <a:t>Proposal to establish a Gender Standing Working Group, 2007</a:t>
            </a:r>
            <a:endParaRPr lang="en-GB" sz="2400" dirty="0"/>
          </a:p>
        </p:txBody>
      </p:sp>
      <p:sp>
        <p:nvSpPr>
          <p:cNvPr id="3" name="Content Placeholder 2"/>
          <p:cNvSpPr>
            <a:spLocks noGrp="1"/>
          </p:cNvSpPr>
          <p:nvPr>
            <p:ph idx="1"/>
          </p:nvPr>
        </p:nvSpPr>
        <p:spPr>
          <a:xfrm>
            <a:off x="457200" y="1196752"/>
            <a:ext cx="8229600" cy="5127848"/>
          </a:xfrm>
        </p:spPr>
        <p:txBody>
          <a:bodyPr>
            <a:normAutofit fontScale="40000" lnSpcReduction="20000"/>
          </a:bodyPr>
          <a:lstStyle/>
          <a:p>
            <a:pPr>
              <a:lnSpc>
                <a:spcPct val="80000"/>
              </a:lnSpc>
              <a:buFont typeface="Wingdings" pitchFamily="2" charset="2"/>
              <a:buNone/>
            </a:pPr>
            <a:r>
              <a:rPr lang="en-GB" sz="2800" b="1" dirty="0" smtClean="0"/>
              <a:t> 	</a:t>
            </a:r>
            <a:r>
              <a:rPr lang="en-GB" sz="5000" b="1" dirty="0" smtClean="0">
                <a:latin typeface="+mj-lt"/>
              </a:rPr>
              <a:t>Since 1994 a gender group, first as a Standing Working Group meeting outside of the main ISCHE conference and then, since 1999, meeting as an integral part of the conference, made gender accepted as a significant concept in history of education. </a:t>
            </a:r>
          </a:p>
          <a:p>
            <a:pPr>
              <a:lnSpc>
                <a:spcPct val="80000"/>
              </a:lnSpc>
              <a:buFont typeface="Wingdings" pitchFamily="2" charset="2"/>
              <a:buNone/>
            </a:pPr>
            <a:r>
              <a:rPr lang="en-GB" sz="5000" b="1" dirty="0" smtClean="0">
                <a:latin typeface="+mj-lt"/>
              </a:rPr>
              <a:t>     </a:t>
            </a:r>
          </a:p>
          <a:p>
            <a:pPr>
              <a:lnSpc>
                <a:spcPct val="80000"/>
              </a:lnSpc>
              <a:buFont typeface="Wingdings" pitchFamily="2" charset="2"/>
              <a:buNone/>
            </a:pPr>
            <a:r>
              <a:rPr lang="en-GB" sz="4400" b="1" dirty="0" smtClean="0">
                <a:latin typeface="+mj-lt"/>
              </a:rPr>
              <a:t>     </a:t>
            </a:r>
            <a:r>
              <a:rPr lang="en-GB" sz="5000" b="1" dirty="0" smtClean="0">
                <a:latin typeface="+mj-lt"/>
              </a:rPr>
              <a:t>Twice, (at Montreal and Oslo respectively), the SWG represented ISCHE at the </a:t>
            </a:r>
            <a:r>
              <a:rPr lang="en-GB" sz="5000" b="1" dirty="0" err="1" smtClean="0">
                <a:latin typeface="+mj-lt"/>
              </a:rPr>
              <a:t>quinquennial</a:t>
            </a:r>
            <a:r>
              <a:rPr lang="en-GB" sz="5000" b="1" dirty="0" smtClean="0">
                <a:latin typeface="+mj-lt"/>
              </a:rPr>
              <a:t> International Congress of Historical Sciences (CISH). The general success of the group was such that at the conference in Sydney in 2005 it was decided that gender has become such a constituent part of ISCHE that the SWG could be disbanded. At the same time it was decided to keep a watchful eye on how gender progressed without the SWG meeting. At the following conference at Umea, a number of participants – including those who had not been in Australia – regretted the fact that the gender group was no longer meeting. It was therefore decided to reconstitute the group under the new criteria for SWGs and notice was given of this intention at the AGM.</a:t>
            </a:r>
          </a:p>
          <a:p>
            <a:pPr>
              <a:lnSpc>
                <a:spcPct val="80000"/>
              </a:lnSpc>
              <a:buFont typeface="Wingdings" pitchFamily="2" charset="2"/>
              <a:buNone/>
            </a:pPr>
            <a:endParaRPr lang="en-GB" sz="4400" b="1" dirty="0" smtClean="0">
              <a:latin typeface="+mj-lt"/>
            </a:endParaRPr>
          </a:p>
          <a:p>
            <a:pPr>
              <a:lnSpc>
                <a:spcPct val="80000"/>
              </a:lnSpc>
              <a:buNone/>
            </a:pPr>
            <a:r>
              <a:rPr lang="en-GB" sz="4400" dirty="0" smtClean="0">
                <a:latin typeface="+mj-lt"/>
              </a:rPr>
              <a:t>	</a:t>
            </a:r>
            <a:r>
              <a:rPr lang="en-GB" sz="4400" b="1" dirty="0" smtClean="0">
                <a:latin typeface="+mj-lt"/>
              </a:rPr>
              <a:t> </a:t>
            </a:r>
            <a:r>
              <a:rPr lang="en-GB" sz="5000" b="1" dirty="0" smtClean="0">
                <a:latin typeface="+mj-lt"/>
              </a:rPr>
              <a:t>The importance of the new Gender SWG is seen in relation to the internationally expanding scholarship on gender in history of education, investigating a range of aspects including how both femininity and masculinity have been organizing concepts in education; how male and female negotiated the social, cultural and economic structures they inhabited; and how new types of sources and approaches can be used in research on gender.</a:t>
            </a:r>
          </a:p>
          <a:p>
            <a:pPr>
              <a:lnSpc>
                <a:spcPct val="80000"/>
              </a:lnSpc>
              <a:buFont typeface="Wingdings" pitchFamily="2" charset="2"/>
              <a:buNone/>
            </a:pPr>
            <a:endParaRPr lang="en-GB" sz="5000"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36713"/>
            <a:ext cx="8229600" cy="5487888"/>
          </a:xfrm>
        </p:spPr>
        <p:txBody>
          <a:bodyPr>
            <a:normAutofit lnSpcReduction="10000"/>
          </a:bodyPr>
          <a:lstStyle/>
          <a:p>
            <a:pPr>
              <a:lnSpc>
                <a:spcPct val="80000"/>
              </a:lnSpc>
              <a:buFont typeface="Wingdings" pitchFamily="2" charset="2"/>
              <a:buNone/>
            </a:pPr>
            <a:r>
              <a:rPr lang="en-GB" sz="2800" b="1" dirty="0" smtClean="0">
                <a:latin typeface="+mj-lt"/>
              </a:rPr>
              <a:t>The aims of the Gender SWG would be:</a:t>
            </a:r>
          </a:p>
          <a:p>
            <a:pPr>
              <a:lnSpc>
                <a:spcPct val="80000"/>
              </a:lnSpc>
              <a:buFont typeface="Wingdings" pitchFamily="2" charset="2"/>
              <a:buNone/>
            </a:pPr>
            <a:endParaRPr lang="en-GB" sz="2800" b="1" dirty="0" smtClean="0">
              <a:latin typeface="+mj-lt"/>
            </a:endParaRPr>
          </a:p>
          <a:p>
            <a:pPr>
              <a:lnSpc>
                <a:spcPct val="80000"/>
              </a:lnSpc>
            </a:pPr>
            <a:r>
              <a:rPr lang="en-GB" sz="2800" b="1" dirty="0" smtClean="0">
                <a:latin typeface="+mj-lt"/>
              </a:rPr>
              <a:t>To work towards an edited book (possibly in two volumes), demonstrating at an international level the significance of gender as an organizing concept within history of education. Within this aim the publication would consider specifically:</a:t>
            </a:r>
          </a:p>
          <a:p>
            <a:pPr>
              <a:lnSpc>
                <a:spcPct val="80000"/>
              </a:lnSpc>
              <a:buFont typeface="Wingdings" pitchFamily="2" charset="2"/>
              <a:buChar char="v"/>
            </a:pPr>
            <a:r>
              <a:rPr lang="en-GB" sz="2800" b="1" dirty="0" smtClean="0">
                <a:latin typeface="+mj-lt"/>
              </a:rPr>
              <a:t>How conceptions of gender have affected both the range and types of education open to males and females and their subsequent life prospects.</a:t>
            </a:r>
          </a:p>
          <a:p>
            <a:pPr>
              <a:lnSpc>
                <a:spcPct val="80000"/>
              </a:lnSpc>
              <a:buFont typeface="Wingdings" pitchFamily="2" charset="2"/>
              <a:buChar char="v"/>
            </a:pPr>
            <a:r>
              <a:rPr lang="en-GB" sz="2800" b="1" dirty="0" smtClean="0">
                <a:latin typeface="+mj-lt"/>
              </a:rPr>
              <a:t>Women as active agents and as educators in global networks in educational history.</a:t>
            </a:r>
          </a:p>
          <a:p>
            <a:pPr>
              <a:lnSpc>
                <a:spcPct val="80000"/>
              </a:lnSpc>
              <a:buFont typeface="Wingdings" pitchFamily="2" charset="2"/>
              <a:buChar char="v"/>
            </a:pPr>
            <a:r>
              <a:rPr lang="en-GB" sz="2800" b="1" dirty="0" smtClean="0">
                <a:latin typeface="+mj-lt"/>
              </a:rPr>
              <a:t>The interrelationship of class and/or ethnicity with gender and education.</a:t>
            </a:r>
          </a:p>
          <a:p>
            <a:pPr>
              <a:lnSpc>
                <a:spcPct val="80000"/>
              </a:lnSpc>
              <a:buFont typeface="Wingdings" pitchFamily="2" charset="2"/>
              <a:buChar char="v"/>
            </a:pPr>
            <a:r>
              <a:rPr lang="en-GB" sz="2800" b="1" dirty="0" smtClean="0">
                <a:latin typeface="+mj-lt"/>
              </a:rPr>
              <a:t>Sources and methodologies for exploring gender and education in history.</a:t>
            </a:r>
            <a:r>
              <a:rPr lang="en-US" sz="2800" dirty="0" smtClean="0">
                <a:latin typeface="+mj-lt"/>
              </a:rPr>
              <a:t> </a:t>
            </a:r>
          </a:p>
          <a:p>
            <a:endParaRPr lang="en-GB"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smtClean="0"/>
              <a:t/>
            </a:r>
            <a:br>
              <a:rPr lang="en-GB" b="1" dirty="0" smtClean="0"/>
            </a:br>
            <a:r>
              <a:rPr lang="en-GB" sz="3600" b="1" i="1" dirty="0" smtClean="0"/>
              <a:t>Proposal for a panel on Gender and Education in History for CISH, 2010</a:t>
            </a:r>
            <a:endParaRPr lang="en-GB" sz="3600" dirty="0"/>
          </a:p>
        </p:txBody>
      </p:sp>
      <p:sp>
        <p:nvSpPr>
          <p:cNvPr id="3" name="Content Placeholder 2"/>
          <p:cNvSpPr>
            <a:spLocks noGrp="1"/>
          </p:cNvSpPr>
          <p:nvPr>
            <p:ph idx="1"/>
          </p:nvPr>
        </p:nvSpPr>
        <p:spPr/>
        <p:txBody>
          <a:bodyPr>
            <a:normAutofit fontScale="55000" lnSpcReduction="20000"/>
          </a:bodyPr>
          <a:lstStyle/>
          <a:p>
            <a:pPr>
              <a:buNone/>
            </a:pPr>
            <a:r>
              <a:rPr lang="en-GB" sz="2900" b="1" i="1" dirty="0" smtClean="0"/>
              <a:t>	In recent decades exploring the meaning and effects of gender in history has become an essential and dynamic part of all aspects of history – social, political, economic, cultural and intellectual. The steadily expanding field of gender studies in history has moved from an emphasis on women alone, restoring them to history and questioning old narratives which ignore or marginalize them, to searches involving the significance of gender (both masculinity and femininity) as an organising concept, women’s active agency and how women and men have negotiated the social, cultural and economic structures they inhabited. This panel of four scholars from the International Standing Conference of History of Education and two chosen by the International Society of History Didactics, will view education in the widest sense, that is, the development of mental or physical powers rather than only schooling, training or systematic instruction, although the latter are, of course, included. Women as active agents and educators in global networks in history; the interrelationship of class and/or ethnicity with gender and education, the significance of education in social and cultural history and how gender has been an integral aspect of this, are leading themes for the educational historians while aspects of gender, rape law and Greek education are investigated by the other speakers. The panel will represent a wide variety of countries and continents with respect to both subjects and scholars. </a:t>
            </a:r>
            <a:endParaRPr lang="en-GB" sz="2900" b="1" dirty="0" smtClean="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GB" sz="3600" dirty="0" smtClean="0"/>
              <a:t>ISCHE Gender Panel at CISH, Amsterdam 2010</a:t>
            </a:r>
            <a:endParaRPr lang="en-GB" sz="3600" dirty="0"/>
          </a:p>
        </p:txBody>
      </p:sp>
      <p:sp>
        <p:nvSpPr>
          <p:cNvPr id="4" name="Content Placeholder 3"/>
          <p:cNvSpPr>
            <a:spLocks noGrp="1"/>
          </p:cNvSpPr>
          <p:nvPr>
            <p:ph idx="1"/>
          </p:nvPr>
        </p:nvSpPr>
        <p:spPr/>
        <p:txBody>
          <a:bodyPr>
            <a:normAutofit/>
          </a:bodyPr>
          <a:lstStyle/>
          <a:p>
            <a:r>
              <a:rPr lang="en-GB" b="1" dirty="0" smtClean="0"/>
              <a:t>Coordinators: Profs. Mineke van Essen &amp; Ruth Watts</a:t>
            </a:r>
          </a:p>
          <a:p>
            <a:r>
              <a:rPr lang="de-DE" b="1" dirty="0" smtClean="0"/>
              <a:t>Discussant: Prof. Dr. Bärbel Kuhn</a:t>
            </a:r>
          </a:p>
          <a:p>
            <a:r>
              <a:rPr lang="de-DE" b="1" dirty="0" smtClean="0"/>
              <a:t>Panelists: </a:t>
            </a:r>
            <a:r>
              <a:rPr lang="en-US" b="1" dirty="0" smtClean="0"/>
              <a:t>Professor James Albisetti</a:t>
            </a:r>
          </a:p>
          <a:p>
            <a:pPr>
              <a:buNone/>
            </a:pPr>
            <a:r>
              <a:rPr lang="en-US" b="1" dirty="0" smtClean="0"/>
              <a:t>			Professor Christine Mayer</a:t>
            </a:r>
          </a:p>
          <a:p>
            <a:pPr>
              <a:buNone/>
            </a:pPr>
            <a:r>
              <a:rPr lang="en-US" b="1" dirty="0" smtClean="0"/>
              <a:t>			Professor Joyce Goodman</a:t>
            </a:r>
          </a:p>
          <a:p>
            <a:pPr>
              <a:buNone/>
            </a:pPr>
            <a:r>
              <a:rPr lang="en-US" b="1" dirty="0" smtClean="0"/>
              <a:t>			Professor Rebecca Rogers</a:t>
            </a:r>
          </a:p>
          <a:p>
            <a:pPr>
              <a:buNone/>
            </a:pPr>
            <a:r>
              <a:rPr lang="en-US" b="1" dirty="0" smtClean="0"/>
              <a:t>			Professor Kay Whitehead</a:t>
            </a:r>
          </a:p>
          <a:p>
            <a:pPr>
              <a:buNone/>
            </a:pPr>
            <a:r>
              <a:rPr lang="en-US" b="1" dirty="0" smtClean="0"/>
              <a:t>			Dr Maria </a:t>
            </a:r>
            <a:r>
              <a:rPr lang="en-US" b="1" dirty="0" err="1" smtClean="0"/>
              <a:t>Repoussi</a:t>
            </a:r>
            <a:r>
              <a:rPr lang="en-US" b="1" dirty="0" smtClean="0"/>
              <a:t> </a:t>
            </a:r>
            <a:r>
              <a:rPr lang="en-US" sz="1800" b="1" dirty="0" smtClean="0"/>
              <a:t>(spoke briefly, gave no paper)</a:t>
            </a:r>
            <a:endParaRPr lang="en-GB" sz="1800"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Gender Panel, CISH 2011</a:t>
            </a:r>
            <a:endParaRPr lang="en-GB" dirty="0"/>
          </a:p>
        </p:txBody>
      </p:sp>
      <p:pic>
        <p:nvPicPr>
          <p:cNvPr id="4" name="Content Placeholder 3" descr="IMG_0445.JPG"/>
          <p:cNvPicPr>
            <a:picLocks noGrp="1" noChangeAspect="1"/>
          </p:cNvPicPr>
          <p:nvPr>
            <p:ph idx="1"/>
          </p:nvPr>
        </p:nvPicPr>
        <p:blipFill>
          <a:blip r:embed="rId2" cstate="print"/>
          <a:stretch>
            <a:fillRect/>
          </a:stretch>
        </p:blipFill>
        <p:spPr>
          <a:xfrm>
            <a:off x="1645708" y="1935163"/>
            <a:ext cx="5852583" cy="4389437"/>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780696"/>
          </a:xfrm>
        </p:spPr>
        <p:txBody>
          <a:bodyPr>
            <a:normAutofit fontScale="90000"/>
          </a:bodyPr>
          <a:lstStyle/>
          <a:p>
            <a:r>
              <a:rPr lang="en-GB" dirty="0" smtClean="0"/>
              <a:t>Amsterdam 1994. SWG Gender</a:t>
            </a:r>
            <a:endParaRPr lang="en-GB" dirty="0"/>
          </a:p>
        </p:txBody>
      </p:sp>
      <p:pic>
        <p:nvPicPr>
          <p:cNvPr id="4" name="Content Placeholder 3" descr="Amsterdam SWG Gender 1994.jpeg"/>
          <p:cNvPicPr>
            <a:picLocks noGrp="1" noChangeAspect="1"/>
          </p:cNvPicPr>
          <p:nvPr>
            <p:ph sz="half" idx="1"/>
          </p:nvPr>
        </p:nvPicPr>
        <p:blipFill>
          <a:blip r:embed="rId2" cstate="print"/>
          <a:stretch>
            <a:fillRect/>
          </a:stretch>
        </p:blipFill>
        <p:spPr>
          <a:xfrm>
            <a:off x="467544" y="1700808"/>
            <a:ext cx="4038600" cy="4104456"/>
          </a:xfrm>
        </p:spPr>
      </p:pic>
      <p:pic>
        <p:nvPicPr>
          <p:cNvPr id="7" name="Content Placeholder 6" descr="Amsterdam SWG Gender 1994 2.jpeg"/>
          <p:cNvPicPr>
            <a:picLocks noGrp="1" noChangeAspect="1"/>
          </p:cNvPicPr>
          <p:nvPr>
            <p:ph sz="half" idx="2"/>
          </p:nvPr>
        </p:nvPicPr>
        <p:blipFill>
          <a:blip r:embed="rId3" cstate="print"/>
          <a:stretch>
            <a:fillRect/>
          </a:stretch>
        </p:blipFill>
        <p:spPr>
          <a:xfrm>
            <a:off x="4648200" y="1700808"/>
            <a:ext cx="4038600" cy="446621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96720"/>
          </a:xfrm>
        </p:spPr>
        <p:txBody>
          <a:bodyPr>
            <a:noAutofit/>
          </a:bodyPr>
          <a:lstStyle/>
          <a:p>
            <a:pPr algn="ctr"/>
            <a:r>
              <a:rPr lang="en-GB" sz="3200" b="1" i="1" dirty="0" smtClean="0"/>
              <a:t>‘</a:t>
            </a:r>
            <a:r>
              <a:rPr lang="en-GB" sz="3200" dirty="0" smtClean="0"/>
              <a:t>Gender and Education in History’ edited by Mineke van Essen and Ruth Watts, themed issue, </a:t>
            </a:r>
            <a:r>
              <a:rPr lang="en-GB" sz="3200" i="1" dirty="0" smtClean="0"/>
              <a:t>Paedagogica Historica</a:t>
            </a:r>
            <a:r>
              <a:rPr lang="en-GB" sz="3200" dirty="0" smtClean="0"/>
              <a:t>, 2012</a:t>
            </a:r>
            <a:endParaRPr lang="en-GB" sz="3200" dirty="0"/>
          </a:p>
        </p:txBody>
      </p:sp>
      <p:sp>
        <p:nvSpPr>
          <p:cNvPr id="5" name="Content Placeholder 4"/>
          <p:cNvSpPr>
            <a:spLocks noGrp="1"/>
          </p:cNvSpPr>
          <p:nvPr>
            <p:ph idx="1"/>
          </p:nvPr>
        </p:nvSpPr>
        <p:spPr/>
        <p:txBody>
          <a:bodyPr>
            <a:normAutofit fontScale="92500" lnSpcReduction="10000"/>
          </a:bodyPr>
          <a:lstStyle/>
          <a:p>
            <a:r>
              <a:rPr lang="en-GB" b="1" dirty="0" err="1" smtClean="0"/>
              <a:t>Bärbel</a:t>
            </a:r>
            <a:r>
              <a:rPr lang="en-GB" b="1" dirty="0" smtClean="0"/>
              <a:t> Kuhn, ‘Gender and Education’</a:t>
            </a:r>
          </a:p>
          <a:p>
            <a:r>
              <a:rPr lang="en-US" b="1" dirty="0" smtClean="0"/>
              <a:t>James Albisetti, ‘The Empress Frederick and Female Education in the Late Nineteenth Century: Germany, England, and Italy’</a:t>
            </a:r>
          </a:p>
          <a:p>
            <a:r>
              <a:rPr lang="en-US" b="1" dirty="0" smtClean="0"/>
              <a:t>Joyce Goodman, ‘Women, Education and Intellectual Co-operation in the Inter-war Period’</a:t>
            </a:r>
            <a:r>
              <a:rPr lang="en-GB" b="1" dirty="0" smtClean="0"/>
              <a:t> </a:t>
            </a:r>
          </a:p>
          <a:p>
            <a:r>
              <a:rPr lang="en-GB" b="1" dirty="0" smtClean="0"/>
              <a:t>Rebecca Rogers, ‘Language Learning versus Vocational Training: French, Arab and British Voices speak about Indigenous Girls’ Education in Nineteenth Century Colonial Algeria’</a:t>
            </a:r>
          </a:p>
          <a:p>
            <a:r>
              <a:rPr lang="en-GB" b="1" dirty="0" smtClean="0"/>
              <a:t>Kay Whitehead, "Transnational Connections in early Twentieth Century: Women Teachers' Work".</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Forward by Mineke van Essen &amp; Ruth Watts to themed issue in </a:t>
            </a:r>
            <a:r>
              <a:rPr lang="en-GB" sz="3200" i="1" dirty="0" smtClean="0"/>
              <a:t>PH </a:t>
            </a:r>
            <a:r>
              <a:rPr lang="en-GB" sz="3200" dirty="0" smtClean="0"/>
              <a:t>(forthcoming 2012)</a:t>
            </a:r>
            <a:endParaRPr lang="en-GB" sz="3200" dirty="0"/>
          </a:p>
        </p:txBody>
      </p:sp>
      <p:sp>
        <p:nvSpPr>
          <p:cNvPr id="3" name="Content Placeholder 2"/>
          <p:cNvSpPr>
            <a:spLocks noGrp="1"/>
          </p:cNvSpPr>
          <p:nvPr>
            <p:ph idx="1"/>
          </p:nvPr>
        </p:nvSpPr>
        <p:spPr/>
        <p:txBody>
          <a:bodyPr>
            <a:normAutofit fontScale="77500" lnSpcReduction="20000"/>
          </a:bodyPr>
          <a:lstStyle/>
          <a:p>
            <a:r>
              <a:rPr lang="en-GB" b="1" dirty="0" smtClean="0"/>
              <a:t>The ISCHE Standing Working Group (SWG) on Gender has close connections with the International Committee of Historical Sciences (CISH/ICHS). It represented ISCHE at both the Montreal and Oslo conferences in 1995 and 2000 respectively and, in 2010, had a joint panel session with the International Society of History Didactics on the specialized theme of historical dimensions of gender and education. The session was organised and convened by the coordinators of the Gender Group, Mineke van Essen and Ruth Watts. In the event, the five papers were given by members of ISCHE SWG, although one person from History Didactics gave a short extempore address and the respondent to the papers was Professor </a:t>
            </a:r>
            <a:r>
              <a:rPr lang="en-GB" b="1" dirty="0" err="1" smtClean="0"/>
              <a:t>Bärbel</a:t>
            </a:r>
            <a:r>
              <a:rPr lang="en-GB" b="1" dirty="0" smtClean="0"/>
              <a:t> Kuhn. Her excellent commentary on the papers has here been turned into the Introduction while four of the papers, those by Professors James Albisetti, Joyce Goodman, Rebecca Rogers and Kay Whitehead, follow.</a:t>
            </a:r>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t>Winners of the Paper Prize with Gender Themes</a:t>
            </a:r>
            <a:endParaRPr lang="en-GB" sz="3600" dirty="0"/>
          </a:p>
        </p:txBody>
      </p:sp>
      <p:sp>
        <p:nvSpPr>
          <p:cNvPr id="3" name="Content Placeholder 2"/>
          <p:cNvSpPr>
            <a:spLocks noGrp="1"/>
          </p:cNvSpPr>
          <p:nvPr>
            <p:ph idx="1"/>
          </p:nvPr>
        </p:nvSpPr>
        <p:spPr/>
        <p:txBody>
          <a:bodyPr>
            <a:normAutofit fontScale="70000" lnSpcReduction="20000"/>
          </a:bodyPr>
          <a:lstStyle/>
          <a:p>
            <a:pPr>
              <a:buNone/>
            </a:pPr>
            <a:r>
              <a:rPr lang="en-GB" b="1" dirty="0" smtClean="0"/>
              <a:t>	1999: Tanya Fitzgerald, ‘Jumping the Fences: Maori Women’s Resistance to Missionary Schooling in Northern New Zealand 1823-1835’, </a:t>
            </a:r>
            <a:r>
              <a:rPr lang="en-GB" b="1" i="1" dirty="0" smtClean="0"/>
              <a:t>PH</a:t>
            </a:r>
            <a:r>
              <a:rPr lang="en-GB" b="1" dirty="0" smtClean="0"/>
              <a:t>, Supp. Series VII, 37, no.1, (2001): 175-92</a:t>
            </a:r>
          </a:p>
          <a:p>
            <a:pPr>
              <a:buNone/>
            </a:pPr>
            <a:r>
              <a:rPr lang="en-GB" b="1" dirty="0" smtClean="0"/>
              <a:t>	 2001: Stephanie Spencer, ‘Schoolgirl to Career Girl. The City as Educative Space’, </a:t>
            </a:r>
            <a:r>
              <a:rPr lang="en-GB" b="1" i="1" dirty="0" smtClean="0"/>
              <a:t>P H</a:t>
            </a:r>
            <a:r>
              <a:rPr lang="en-GB" b="1" dirty="0" smtClean="0"/>
              <a:t>, 39, nos. 1-2 (2003): 121-34</a:t>
            </a:r>
          </a:p>
          <a:p>
            <a:pPr>
              <a:buNone/>
            </a:pPr>
            <a:r>
              <a:rPr lang="en-GB" b="1" dirty="0" smtClean="0"/>
              <a:t>	2002: Christine de Bellaigue, ‘Behind the School Walls: the School Community in French and English Boarding Schools for Girls, 1810-1867’, </a:t>
            </a:r>
            <a:r>
              <a:rPr lang="en-GB" b="1" i="1" dirty="0" smtClean="0"/>
              <a:t>PH</a:t>
            </a:r>
            <a:r>
              <a:rPr lang="en-GB" b="1" dirty="0" smtClean="0"/>
              <a:t> 40, nos. I-2 (2004): 106-21 </a:t>
            </a:r>
          </a:p>
          <a:p>
            <a:pPr>
              <a:buNone/>
            </a:pPr>
            <a:r>
              <a:rPr lang="en-GB" b="1" dirty="0" smtClean="0"/>
              <a:t>	2005: Helen Proctor, ‘Gender and Merit: Coeducation and the Construction of a Meritocratic Educational Ladder in New South Wales, 1880-1912’, </a:t>
            </a:r>
            <a:r>
              <a:rPr lang="en-GB" b="1" i="1" dirty="0" smtClean="0"/>
              <a:t>PH </a:t>
            </a:r>
            <a:r>
              <a:rPr lang="en-GB" b="1" dirty="0" smtClean="0"/>
              <a:t>43, no. 1 (2007): 119-34 </a:t>
            </a:r>
          </a:p>
          <a:p>
            <a:pPr>
              <a:buNone/>
            </a:pPr>
            <a:r>
              <a:rPr lang="en-GB" b="1" dirty="0" smtClean="0"/>
              <a:t>	2007: </a:t>
            </a:r>
            <a:r>
              <a:rPr lang="en-GB" b="1" dirty="0" err="1" smtClean="0"/>
              <a:t>Siân</a:t>
            </a:r>
            <a:r>
              <a:rPr lang="en-GB" b="1" dirty="0" smtClean="0"/>
              <a:t> Roberts, ‘Exhibiting Children at risk: Child Art, International Exhibitions and Save the Children Fund in Vienna, 1919-1923’, </a:t>
            </a:r>
            <a:r>
              <a:rPr lang="en-GB" b="1" i="1" dirty="0" smtClean="0"/>
              <a:t>PH</a:t>
            </a:r>
            <a:r>
              <a:rPr lang="en-GB" b="1" dirty="0" smtClean="0"/>
              <a:t>, 45, nos. 1&amp;2 (2009): 171-90; </a:t>
            </a:r>
          </a:p>
          <a:p>
            <a:pPr>
              <a:buNone/>
            </a:pPr>
            <a:r>
              <a:rPr lang="en-GB" b="1" dirty="0" smtClean="0"/>
              <a:t>	2009: Amy Palmer, ‘Nursery Schools for the Few or the Many? Childhood, Education and the State in mid-Twentieth –century England’, </a:t>
            </a:r>
            <a:r>
              <a:rPr lang="en-GB" b="1" i="1" dirty="0" smtClean="0"/>
              <a:t>PH</a:t>
            </a:r>
            <a:r>
              <a:rPr lang="en-GB" b="1" dirty="0" smtClean="0"/>
              <a:t>, 47, nos. 1&amp;2 (2011): 139-54</a:t>
            </a:r>
            <a:endParaRPr lang="en-GB" dirty="0" smtClean="0"/>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GB" sz="2400" dirty="0" smtClean="0"/>
              <a:t>Annemieke van Drenth, ed. ‘Gender and Politics in the History of Education’, </a:t>
            </a:r>
            <a:r>
              <a:rPr lang="en-GB" sz="2400" i="1" dirty="0" smtClean="0"/>
              <a:t>Paedagogica Historica </a:t>
            </a:r>
            <a:r>
              <a:rPr lang="en-GB" sz="2400" dirty="0" smtClean="0"/>
              <a:t>44, no.4 (2008)</a:t>
            </a:r>
            <a:endParaRPr lang="en-GB" sz="2400" dirty="0"/>
          </a:p>
        </p:txBody>
      </p:sp>
      <p:sp>
        <p:nvSpPr>
          <p:cNvPr id="3" name="Content Placeholder 2"/>
          <p:cNvSpPr>
            <a:spLocks noGrp="1"/>
          </p:cNvSpPr>
          <p:nvPr>
            <p:ph idx="1"/>
          </p:nvPr>
        </p:nvSpPr>
        <p:spPr/>
        <p:txBody>
          <a:bodyPr>
            <a:normAutofit fontScale="92500" lnSpcReduction="20000"/>
          </a:bodyPr>
          <a:lstStyle/>
          <a:p>
            <a:r>
              <a:rPr lang="en-GB" b="1" dirty="0" smtClean="0"/>
              <a:t>Annemieke van Drenth, ‘Contested Scripts: an Introduction’, </a:t>
            </a:r>
            <a:r>
              <a:rPr lang="en-GB" b="1" i="1" dirty="0" smtClean="0"/>
              <a:t>Paedagogica Historica </a:t>
            </a:r>
            <a:r>
              <a:rPr lang="en-GB" b="1" dirty="0" smtClean="0"/>
              <a:t>44, no.4 (2008): 369-77. </a:t>
            </a:r>
          </a:p>
          <a:p>
            <a:r>
              <a:rPr lang="en-GB" b="1" dirty="0" smtClean="0"/>
              <a:t>Annemieke van Drenth &amp; Mineke van Essen, ‘The Ambiguity of Professing Gender: Women Educationists and New Education in the Netherlands (1890-1940), 379-96  </a:t>
            </a:r>
          </a:p>
          <a:p>
            <a:r>
              <a:rPr lang="en-GB" b="1" dirty="0" smtClean="0"/>
              <a:t>Jane Martin, ‘Engendering city Politics and Educational Thought: Elite Women and the London Labour Party, 1914-1965’, 397-413</a:t>
            </a:r>
          </a:p>
          <a:p>
            <a:r>
              <a:rPr lang="en-GB" b="1" dirty="0" smtClean="0"/>
              <a:t>Joyce Goodman, ‘Conservative Woman or Woman Conservative? Complicating Accounts of women’s Educational Leadership,  415-28</a:t>
            </a:r>
          </a:p>
          <a:p>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uth\Documents\Scanned Documents\ISCHE notes 1994to2011\PH 2009 6 Empires.jpeg"/>
          <p:cNvPicPr>
            <a:picLocks noChangeAspect="1" noChangeArrowheads="1"/>
          </p:cNvPicPr>
          <p:nvPr/>
        </p:nvPicPr>
        <p:blipFill>
          <a:blip r:embed="rId2" cstate="print"/>
          <a:srcRect/>
          <a:stretch>
            <a:fillRect/>
          </a:stretch>
        </p:blipFill>
        <p:spPr bwMode="auto">
          <a:xfrm>
            <a:off x="1570038" y="123825"/>
            <a:ext cx="6003925" cy="66087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r>
              <a:rPr lang="en-GB" sz="2400" dirty="0" smtClean="0"/>
              <a:t>Annemieke van Drenth, ed. ‘Gender and Politics in the History of Education’, </a:t>
            </a:r>
            <a:r>
              <a:rPr lang="en-GB" sz="2400" i="1" dirty="0" smtClean="0"/>
              <a:t>Paedagogica Historica </a:t>
            </a:r>
            <a:r>
              <a:rPr lang="en-GB" sz="2400" dirty="0" smtClean="0"/>
              <a:t>44, no.4 (2008)</a:t>
            </a:r>
            <a:endParaRPr lang="en-GB" sz="2400" dirty="0"/>
          </a:p>
        </p:txBody>
      </p:sp>
      <p:sp>
        <p:nvSpPr>
          <p:cNvPr id="3" name="Content Placeholder 2"/>
          <p:cNvSpPr>
            <a:spLocks noGrp="1"/>
          </p:cNvSpPr>
          <p:nvPr>
            <p:ph idx="1"/>
          </p:nvPr>
        </p:nvSpPr>
        <p:spPr/>
        <p:txBody>
          <a:bodyPr>
            <a:normAutofit fontScale="92500" lnSpcReduction="20000"/>
          </a:bodyPr>
          <a:lstStyle/>
          <a:p>
            <a:r>
              <a:rPr lang="en-GB" b="1" dirty="0" smtClean="0"/>
              <a:t>Annemieke van Drenth, ‘Contested Scripts: an Introduction’, </a:t>
            </a:r>
            <a:r>
              <a:rPr lang="en-GB" b="1" i="1" dirty="0" smtClean="0"/>
              <a:t>Paedagogica Historica </a:t>
            </a:r>
            <a:r>
              <a:rPr lang="en-GB" b="1" dirty="0" smtClean="0"/>
              <a:t>44, no.4 (2008): 369-77. </a:t>
            </a:r>
          </a:p>
          <a:p>
            <a:r>
              <a:rPr lang="en-GB" b="1" dirty="0" smtClean="0"/>
              <a:t>Annemieke van Drenth &amp; Mineke van Essen, ‘The Ambiguity of Professing Gender: Women Educationists and New Education in the Netherlands (1890-1940), 379-96  </a:t>
            </a:r>
          </a:p>
          <a:p>
            <a:r>
              <a:rPr lang="en-GB" b="1" dirty="0" smtClean="0"/>
              <a:t>Jane Martin, ‘Engendering city Politics and Educational Thought: Elite Women and the London Labour Party, 1914-1965’, 397-413</a:t>
            </a:r>
          </a:p>
          <a:p>
            <a:r>
              <a:rPr lang="en-GB" b="1" dirty="0" smtClean="0"/>
              <a:t>Joyce Goodman, ‘Conservative Woman or Woman Conservative? Complicating Accounts of women’s Educational Leadership,  415-28</a:t>
            </a:r>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pPr algn="ctr"/>
            <a:r>
              <a:rPr lang="en-GB" sz="4400" dirty="0" smtClean="0"/>
              <a:t>Gender and Class</a:t>
            </a:r>
            <a:endParaRPr lang="en-GB" sz="4400" dirty="0"/>
          </a:p>
        </p:txBody>
      </p:sp>
      <p:sp>
        <p:nvSpPr>
          <p:cNvPr id="3" name="Content Placeholder 2"/>
          <p:cNvSpPr>
            <a:spLocks noGrp="1"/>
          </p:cNvSpPr>
          <p:nvPr>
            <p:ph idx="1"/>
          </p:nvPr>
        </p:nvSpPr>
        <p:spPr/>
        <p:txBody>
          <a:bodyPr>
            <a:normAutofit fontScale="92500" lnSpcReduction="20000"/>
          </a:bodyPr>
          <a:lstStyle/>
          <a:p>
            <a:r>
              <a:rPr lang="en-GB" b="1" dirty="0" smtClean="0"/>
              <a:t>Christine Mayer, ‘Social Change and Educational Reform Illustrated by the Development of the School of Industry in Hamburg, 1788-1811’, </a:t>
            </a:r>
            <a:r>
              <a:rPr lang="en-GB" b="1" i="1" dirty="0" smtClean="0"/>
              <a:t>Paedagogica Historica</a:t>
            </a:r>
            <a:r>
              <a:rPr lang="en-GB" b="1" dirty="0" smtClean="0"/>
              <a:t>, Supplementary Series IV (1998): 88-104 </a:t>
            </a:r>
            <a:endParaRPr lang="en-GB" dirty="0" smtClean="0"/>
          </a:p>
          <a:p>
            <a:endParaRPr lang="en-GB" b="1" dirty="0" smtClean="0"/>
          </a:p>
          <a:p>
            <a:r>
              <a:rPr lang="en-GB" b="1" dirty="0" smtClean="0"/>
              <a:t>Christine Mayer, (2011) 'Poverty, education and gender: pedagogic transformations in the schools for the poor (</a:t>
            </a:r>
            <a:r>
              <a:rPr lang="en-GB" b="1" dirty="0" err="1" smtClean="0"/>
              <a:t>Armenschulwesen</a:t>
            </a:r>
            <a:r>
              <a:rPr lang="en-GB" b="1" dirty="0" smtClean="0"/>
              <a:t>) in Hamburg, 1788-1871', </a:t>
            </a:r>
            <a:r>
              <a:rPr lang="en-GB" b="1" i="1" dirty="0" smtClean="0"/>
              <a:t>Paedagogica Historica</a:t>
            </a:r>
            <a:r>
              <a:rPr lang="en-GB" b="1" dirty="0" smtClean="0"/>
              <a:t>, 47, nos. 1&amp;2 (2011): 91-107</a:t>
            </a:r>
          </a:p>
          <a:p>
            <a:endParaRPr lang="en-GB" b="1" dirty="0" smtClean="0"/>
          </a:p>
          <a:p>
            <a:r>
              <a:rPr lang="en-GB" b="1" dirty="0" smtClean="0"/>
              <a:t>Luis </a:t>
            </a:r>
            <a:r>
              <a:rPr lang="en-GB" b="1" dirty="0" err="1" smtClean="0"/>
              <a:t>Grosso</a:t>
            </a:r>
            <a:r>
              <a:rPr lang="en-GB" b="1" dirty="0" smtClean="0"/>
              <a:t> </a:t>
            </a:r>
            <a:r>
              <a:rPr lang="en-GB" b="1" dirty="0" err="1" smtClean="0"/>
              <a:t>Correia</a:t>
            </a:r>
            <a:r>
              <a:rPr lang="en-GB" b="1" dirty="0" smtClean="0"/>
              <a:t>, ‘Social Patters of Literacy in the City of Porto at the End of the Nineteenth Century’, </a:t>
            </a:r>
            <a:r>
              <a:rPr lang="en-GB" b="1" i="1" dirty="0" smtClean="0"/>
              <a:t>Paedagogica Historica</a:t>
            </a:r>
            <a:r>
              <a:rPr lang="en-GB" b="1" dirty="0" smtClean="0"/>
              <a:t>, 44, nos. 1&amp;2 (2008): 83-105</a:t>
            </a:r>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000" dirty="0" smtClean="0"/>
              <a:t>Gender in Internationalism and Transnationalism</a:t>
            </a:r>
            <a:endParaRPr lang="en-GB" sz="4000" dirty="0"/>
          </a:p>
        </p:txBody>
      </p:sp>
      <p:sp>
        <p:nvSpPr>
          <p:cNvPr id="3" name="Content Placeholder 2"/>
          <p:cNvSpPr>
            <a:spLocks noGrp="1"/>
          </p:cNvSpPr>
          <p:nvPr>
            <p:ph idx="1"/>
          </p:nvPr>
        </p:nvSpPr>
        <p:spPr/>
        <p:txBody>
          <a:bodyPr>
            <a:normAutofit fontScale="77500" lnSpcReduction="20000"/>
          </a:bodyPr>
          <a:lstStyle/>
          <a:p>
            <a:r>
              <a:rPr lang="en-GB" b="1" dirty="0" smtClean="0"/>
              <a:t>Joyce Goodman, ‘Working for Change across International Borders: the Association of Headmistresses and Education for International Citizenship’, </a:t>
            </a:r>
            <a:r>
              <a:rPr lang="en-GB" b="1" i="1" dirty="0" smtClean="0"/>
              <a:t>Paedagogica Historica</a:t>
            </a:r>
            <a:r>
              <a:rPr lang="en-GB" b="1" dirty="0" smtClean="0"/>
              <a:t>, 43, no. 1 (2007): 165-80</a:t>
            </a:r>
          </a:p>
          <a:p>
            <a:r>
              <a:rPr lang="en-GB" b="1" dirty="0" smtClean="0"/>
              <a:t>Christa </a:t>
            </a:r>
            <a:r>
              <a:rPr lang="en-GB" b="1" dirty="0" err="1" smtClean="0"/>
              <a:t>Kersting</a:t>
            </a:r>
            <a:r>
              <a:rPr lang="en-GB" b="1" dirty="0" smtClean="0"/>
              <a:t>, ‘</a:t>
            </a:r>
            <a:r>
              <a:rPr lang="en-GB" b="1" dirty="0" err="1" smtClean="0"/>
              <a:t>Weibliche</a:t>
            </a:r>
            <a:r>
              <a:rPr lang="en-GB" b="1" dirty="0" smtClean="0"/>
              <a:t> </a:t>
            </a:r>
            <a:r>
              <a:rPr lang="en-GB" b="1" dirty="0" err="1" smtClean="0"/>
              <a:t>Bildung</a:t>
            </a:r>
            <a:r>
              <a:rPr lang="en-GB" b="1" dirty="0" smtClean="0"/>
              <a:t> and </a:t>
            </a:r>
            <a:r>
              <a:rPr lang="en-GB" b="1" dirty="0" err="1" smtClean="0"/>
              <a:t>Bildungspolitik</a:t>
            </a:r>
            <a:r>
              <a:rPr lang="en-GB" b="1" dirty="0" smtClean="0"/>
              <a:t>: das International Council of Women und seine </a:t>
            </a:r>
            <a:r>
              <a:rPr lang="en-GB" b="1" dirty="0" err="1" smtClean="0"/>
              <a:t>Kongresse</a:t>
            </a:r>
            <a:r>
              <a:rPr lang="en-GB" b="1" dirty="0" smtClean="0"/>
              <a:t> in Chicago (1893), London (1899) und Berlin (1904), </a:t>
            </a:r>
            <a:r>
              <a:rPr lang="en-GB" b="1" i="1" dirty="0" smtClean="0"/>
              <a:t>Paedagogica Historica </a:t>
            </a:r>
            <a:r>
              <a:rPr lang="en-GB" b="1" dirty="0" smtClean="0"/>
              <a:t>44, no.4 (2008): 327-46</a:t>
            </a:r>
          </a:p>
          <a:p>
            <a:r>
              <a:rPr lang="en-GB" b="1" dirty="0" err="1" smtClean="0"/>
              <a:t>Siân</a:t>
            </a:r>
            <a:r>
              <a:rPr lang="en-GB" b="1" dirty="0" smtClean="0"/>
              <a:t> Roberts, ‘”I promised them that I would tell England about them”: a woman teacher activist’s life in popular humanitarian education’, </a:t>
            </a:r>
            <a:r>
              <a:rPr lang="en-GB" b="1" i="1" dirty="0" smtClean="0"/>
              <a:t>Paedagogica Historica</a:t>
            </a:r>
            <a:r>
              <a:rPr lang="en-GB" b="1" dirty="0" smtClean="0"/>
              <a:t>, 47, nos.1&amp;2 (2011), 155-72</a:t>
            </a:r>
            <a:endParaRPr lang="en-GB" dirty="0" smtClean="0"/>
          </a:p>
          <a:p>
            <a:r>
              <a:rPr lang="en-GB" b="1" dirty="0" smtClean="0"/>
              <a:t>Kay Whitehead and Judith </a:t>
            </a:r>
            <a:r>
              <a:rPr lang="en-GB" b="1" dirty="0" err="1" smtClean="0"/>
              <a:t>Peppard</a:t>
            </a:r>
            <a:r>
              <a:rPr lang="en-GB" b="1" dirty="0" smtClean="0"/>
              <a:t>, ‘Transnational Innovations, Local Conditions and Disruptive Teachers and Students in Interwar Education’, </a:t>
            </a:r>
            <a:r>
              <a:rPr lang="en-GB" b="1" i="1" dirty="0" smtClean="0"/>
              <a:t>Paedagogica Historica</a:t>
            </a:r>
            <a:r>
              <a:rPr lang="en-GB" b="1" dirty="0" smtClean="0"/>
              <a:t>, 42, nos. 1&amp;2 (2006): 177-89</a:t>
            </a:r>
            <a:endParaRPr lang="en-GB" dirty="0" smtClean="0"/>
          </a:p>
          <a:p>
            <a:endParaRPr lang="en-GB" dirty="0" smtClean="0"/>
          </a:p>
          <a:p>
            <a:endParaRPr lang="en-GB" dirty="0" smtClean="0"/>
          </a:p>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uth\Documents\Scanned Documents\ISCHE notes 1994to2011\PH April 2012.jpeg"/>
          <p:cNvPicPr>
            <a:picLocks noChangeAspect="1" noChangeArrowheads="1"/>
          </p:cNvPicPr>
          <p:nvPr/>
        </p:nvPicPr>
        <p:blipFill>
          <a:blip r:embed="rId2" cstate="print"/>
          <a:srcRect/>
          <a:stretch>
            <a:fillRect/>
          </a:stretch>
        </p:blipFill>
        <p:spPr bwMode="auto">
          <a:xfrm>
            <a:off x="1581912" y="1069848"/>
            <a:ext cx="5980176" cy="471830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000" dirty="0" smtClean="0"/>
              <a:t>Some</a:t>
            </a:r>
            <a:r>
              <a:rPr lang="en-GB" sz="4000" i="1" dirty="0" smtClean="0"/>
              <a:t> Paedagogica Historica</a:t>
            </a:r>
            <a:r>
              <a:rPr lang="en-GB" sz="4000" dirty="0" smtClean="0"/>
              <a:t> issues where gender implicit</a:t>
            </a:r>
            <a:endParaRPr lang="en-GB" sz="4000" dirty="0"/>
          </a:p>
        </p:txBody>
      </p:sp>
      <p:sp>
        <p:nvSpPr>
          <p:cNvPr id="5" name="Text Placeholder 4"/>
          <p:cNvSpPr>
            <a:spLocks noGrp="1"/>
          </p:cNvSpPr>
          <p:nvPr>
            <p:ph type="body" idx="1"/>
          </p:nvPr>
        </p:nvSpPr>
        <p:spPr/>
        <p:txBody>
          <a:bodyPr/>
          <a:lstStyle/>
          <a:p>
            <a:r>
              <a:rPr lang="en-GB" i="1" dirty="0" smtClean="0"/>
              <a:t>Paedagogica Historica</a:t>
            </a:r>
            <a:r>
              <a:rPr lang="en-GB" dirty="0" smtClean="0"/>
              <a:t> 43, no.4 (2007)</a:t>
            </a:r>
            <a:endParaRPr lang="en-GB" dirty="0"/>
          </a:p>
        </p:txBody>
      </p:sp>
      <p:sp>
        <p:nvSpPr>
          <p:cNvPr id="6" name="Text Placeholder 5"/>
          <p:cNvSpPr>
            <a:spLocks noGrp="1"/>
          </p:cNvSpPr>
          <p:nvPr>
            <p:ph type="body" sz="half" idx="3"/>
          </p:nvPr>
        </p:nvSpPr>
        <p:spPr/>
        <p:txBody>
          <a:bodyPr>
            <a:normAutofit fontScale="92500" lnSpcReduction="10000"/>
          </a:bodyPr>
          <a:lstStyle/>
          <a:p>
            <a:r>
              <a:rPr lang="en-GB" i="1" dirty="0" smtClean="0"/>
              <a:t>Paedagogica Historica </a:t>
            </a:r>
            <a:r>
              <a:rPr lang="en-GB" dirty="0" smtClean="0"/>
              <a:t>46, no.6 (2010). </a:t>
            </a:r>
            <a:endParaRPr lang="en-GB" dirty="0"/>
          </a:p>
        </p:txBody>
      </p:sp>
      <p:sp>
        <p:nvSpPr>
          <p:cNvPr id="3" name="Content Placeholder 2"/>
          <p:cNvSpPr>
            <a:spLocks noGrp="1"/>
          </p:cNvSpPr>
          <p:nvPr>
            <p:ph sz="quarter" idx="2"/>
          </p:nvPr>
        </p:nvSpPr>
        <p:spPr/>
        <p:txBody>
          <a:bodyPr>
            <a:normAutofit fontScale="92500"/>
          </a:bodyPr>
          <a:lstStyle/>
          <a:p>
            <a:pPr>
              <a:buNone/>
            </a:pPr>
            <a:r>
              <a:rPr lang="en-GB" dirty="0" smtClean="0"/>
              <a:t>	</a:t>
            </a:r>
          </a:p>
          <a:p>
            <a:pPr>
              <a:buNone/>
            </a:pPr>
            <a:endParaRPr lang="en-GB" dirty="0" smtClean="0"/>
          </a:p>
          <a:p>
            <a:pPr>
              <a:buNone/>
            </a:pPr>
            <a:r>
              <a:rPr lang="en-GB" dirty="0" smtClean="0"/>
              <a:t>	</a:t>
            </a:r>
            <a:r>
              <a:rPr lang="en-GB" b="1" dirty="0" smtClean="0"/>
              <a:t>Special issue on ‘Servants, Domestic Servants and Children, the Role of Domestic Personnel in the Upbringing and Education of the Master’s and Employer’s Children from the Sixteenth to the Twenty-First Centuries’ edited by </a:t>
            </a:r>
            <a:r>
              <a:rPr lang="en-GB" b="1" dirty="0" err="1" smtClean="0"/>
              <a:t>Patrizia</a:t>
            </a:r>
            <a:r>
              <a:rPr lang="en-GB" b="1" dirty="0" smtClean="0"/>
              <a:t> </a:t>
            </a:r>
            <a:r>
              <a:rPr lang="en-GB" b="1" dirty="0" err="1" smtClean="0"/>
              <a:t>Delpiano</a:t>
            </a:r>
            <a:r>
              <a:rPr lang="en-GB" b="1" dirty="0" smtClean="0"/>
              <a:t> and </a:t>
            </a:r>
            <a:r>
              <a:rPr lang="en-GB" b="1" dirty="0" err="1" smtClean="0"/>
              <a:t>Raffaella</a:t>
            </a:r>
            <a:r>
              <a:rPr lang="en-GB" b="1" dirty="0" smtClean="0"/>
              <a:t> </a:t>
            </a:r>
            <a:r>
              <a:rPr lang="en-GB" b="1" dirty="0" err="1" smtClean="0"/>
              <a:t>Sarti</a:t>
            </a:r>
            <a:endParaRPr lang="en-GB" b="1" dirty="0"/>
          </a:p>
        </p:txBody>
      </p:sp>
      <p:sp>
        <p:nvSpPr>
          <p:cNvPr id="7" name="Content Placeholder 6"/>
          <p:cNvSpPr>
            <a:spLocks noGrp="1"/>
          </p:cNvSpPr>
          <p:nvPr>
            <p:ph sz="quarter" idx="4"/>
          </p:nvPr>
        </p:nvSpPr>
        <p:spPr/>
        <p:txBody>
          <a:bodyPr/>
          <a:lstStyle/>
          <a:p>
            <a:pPr>
              <a:buNone/>
            </a:pPr>
            <a:r>
              <a:rPr lang="en-GB" dirty="0" smtClean="0"/>
              <a:t>	</a:t>
            </a:r>
          </a:p>
          <a:p>
            <a:pPr>
              <a:buNone/>
            </a:pPr>
            <a:endParaRPr lang="en-GB" dirty="0" smtClean="0"/>
          </a:p>
          <a:p>
            <a:pPr>
              <a:buNone/>
            </a:pPr>
            <a:r>
              <a:rPr lang="en-GB" dirty="0" smtClean="0"/>
              <a:t>	</a:t>
            </a:r>
            <a:r>
              <a:rPr lang="en-GB" b="1" dirty="0" smtClean="0"/>
              <a:t>Special issue on ‘Politics of Child Care in Historical Perspective. From the World of Wet Nurses to the Networks of Family Child Care Providers’ edited by  </a:t>
            </a:r>
            <a:r>
              <a:rPr lang="en-GB" b="1" dirty="0" err="1" smtClean="0"/>
              <a:t>Véronique</a:t>
            </a:r>
            <a:r>
              <a:rPr lang="en-GB" b="1" dirty="0" smtClean="0"/>
              <a:t> </a:t>
            </a:r>
            <a:r>
              <a:rPr lang="en-GB" b="1" dirty="0" err="1" smtClean="0"/>
              <a:t>Pache</a:t>
            </a:r>
            <a:r>
              <a:rPr lang="en-GB" b="1" dirty="0" smtClean="0"/>
              <a:t> Huber and </a:t>
            </a:r>
            <a:r>
              <a:rPr lang="en-GB" b="1" dirty="0" err="1" smtClean="0"/>
              <a:t>Véronique</a:t>
            </a:r>
            <a:r>
              <a:rPr lang="en-GB" b="1" dirty="0" smtClean="0"/>
              <a:t> </a:t>
            </a:r>
            <a:r>
              <a:rPr lang="en-GB" b="1" dirty="0" err="1" smtClean="0"/>
              <a:t>Dasen</a:t>
            </a:r>
            <a:r>
              <a:rPr lang="en-GB" b="1" dirty="0" smtClean="0"/>
              <a:t> </a:t>
            </a:r>
            <a:endParaRPr lang="en-GB"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088"/>
            <a:ext cx="8229600" cy="636680"/>
          </a:xfrm>
        </p:spPr>
        <p:txBody>
          <a:bodyPr>
            <a:normAutofit/>
          </a:bodyPr>
          <a:lstStyle/>
          <a:p>
            <a:pPr algn="ctr"/>
            <a:r>
              <a:rPr lang="en-GB" sz="3200" dirty="0" smtClean="0"/>
              <a:t>SWG Gender at Montreal, 1995</a:t>
            </a:r>
            <a:endParaRPr lang="en-GB" sz="3200" dirty="0"/>
          </a:p>
        </p:txBody>
      </p:sp>
      <p:pic>
        <p:nvPicPr>
          <p:cNvPr id="7" name="Content Placeholder 6" descr="Montreal 1995 Gender programme1.jpeg"/>
          <p:cNvPicPr>
            <a:picLocks noGrp="1" noChangeAspect="1"/>
          </p:cNvPicPr>
          <p:nvPr>
            <p:ph sz="half" idx="1"/>
          </p:nvPr>
        </p:nvPicPr>
        <p:blipFill>
          <a:blip r:embed="rId2" cstate="print"/>
          <a:stretch>
            <a:fillRect/>
          </a:stretch>
        </p:blipFill>
        <p:spPr>
          <a:xfrm>
            <a:off x="755576" y="1412776"/>
            <a:ext cx="3528391" cy="4941987"/>
          </a:xfrm>
        </p:spPr>
      </p:pic>
      <p:pic>
        <p:nvPicPr>
          <p:cNvPr id="8" name="Content Placeholder 7" descr="Montreal 1995 Gender programme 2.jpeg"/>
          <p:cNvPicPr>
            <a:picLocks noGrp="1" noChangeAspect="1"/>
          </p:cNvPicPr>
          <p:nvPr>
            <p:ph sz="half" idx="2"/>
          </p:nvPr>
        </p:nvPicPr>
        <p:blipFill>
          <a:blip r:embed="rId3" cstate="print"/>
          <a:stretch>
            <a:fillRect/>
          </a:stretch>
        </p:blipFill>
        <p:spPr>
          <a:xfrm>
            <a:off x="4716016" y="1412776"/>
            <a:ext cx="3584223" cy="4941987"/>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936104"/>
          </a:xfrm>
        </p:spPr>
        <p:txBody>
          <a:bodyPr>
            <a:noAutofit/>
          </a:bodyPr>
          <a:lstStyle/>
          <a:p>
            <a:pPr algn="ctr"/>
            <a:r>
              <a:rPr lang="en-GB" sz="3200" dirty="0" smtClean="0"/>
              <a:t>Amsterdam, 1994. Child Rearing and Child Development.</a:t>
            </a:r>
            <a:endParaRPr lang="en-GB" sz="3200" dirty="0"/>
          </a:p>
        </p:txBody>
      </p:sp>
      <p:pic>
        <p:nvPicPr>
          <p:cNvPr id="5" name="Content Placeholder 4" descr="Amsterdam 1994 Child rearing.jpeg"/>
          <p:cNvPicPr>
            <a:picLocks noGrp="1" noChangeAspect="1"/>
          </p:cNvPicPr>
          <p:nvPr>
            <p:ph sz="half" idx="1"/>
          </p:nvPr>
        </p:nvPicPr>
        <p:blipFill>
          <a:blip r:embed="rId2" cstate="print"/>
          <a:stretch>
            <a:fillRect/>
          </a:stretch>
        </p:blipFill>
        <p:spPr>
          <a:xfrm>
            <a:off x="457200" y="1628800"/>
            <a:ext cx="4038600" cy="4351912"/>
          </a:xfrm>
        </p:spPr>
      </p:pic>
      <p:pic>
        <p:nvPicPr>
          <p:cNvPr id="6" name="Content Placeholder 5" descr="Amsterdam 1994 Child development.jpeg"/>
          <p:cNvPicPr>
            <a:picLocks noGrp="1" noChangeAspect="1"/>
          </p:cNvPicPr>
          <p:nvPr>
            <p:ph sz="half" idx="2"/>
          </p:nvPr>
        </p:nvPicPr>
        <p:blipFill>
          <a:blip r:embed="rId3" cstate="print"/>
          <a:stretch>
            <a:fillRect/>
          </a:stretch>
        </p:blipFill>
        <p:spPr>
          <a:xfrm>
            <a:off x="4648200" y="1772816"/>
            <a:ext cx="4038600" cy="4024404"/>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smtClean="0"/>
              <a:t>Gender Group conviviality </a:t>
            </a:r>
            <a:r>
              <a:rPr lang="en-GB" dirty="0" smtClean="0"/>
              <a:t>at ISCHE</a:t>
            </a:r>
            <a:endParaRPr lang="en-GB" dirty="0"/>
          </a:p>
        </p:txBody>
      </p:sp>
      <p:pic>
        <p:nvPicPr>
          <p:cNvPr id="1026" name="Picture 2" descr="C:\Users\Ruth\Pictures\Mexico August\P7292082.JPG"/>
          <p:cNvPicPr>
            <a:picLocks noGrp="1" noChangeAspect="1" noChangeArrowheads="1"/>
          </p:cNvPicPr>
          <p:nvPr>
            <p:ph idx="1"/>
          </p:nvPr>
        </p:nvPicPr>
        <p:blipFill>
          <a:blip r:embed="rId2" cstate="print"/>
          <a:srcRect/>
          <a:stretch>
            <a:fillRect/>
          </a:stretch>
        </p:blipFill>
        <p:spPr bwMode="auto">
          <a:xfrm>
            <a:off x="1645708" y="1935163"/>
            <a:ext cx="5852583" cy="438943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600" dirty="0" smtClean="0"/>
              <a:t>Book of photocopied papers of the Gender Group meeting at CISH in Montreal, 1995</a:t>
            </a:r>
            <a:endParaRPr lang="en-GB" sz="3600" dirty="0"/>
          </a:p>
        </p:txBody>
      </p:sp>
      <p:pic>
        <p:nvPicPr>
          <p:cNvPr id="9" name="Content Placeholder 8" descr="Montreal book cover.jpeg"/>
          <p:cNvPicPr>
            <a:picLocks noGrp="1" noChangeAspect="1"/>
          </p:cNvPicPr>
          <p:nvPr>
            <p:ph idx="1"/>
          </p:nvPr>
        </p:nvPicPr>
        <p:blipFill>
          <a:blip r:embed="rId2" cstate="print"/>
          <a:stretch>
            <a:fillRect/>
          </a:stretch>
        </p:blipFill>
        <p:spPr>
          <a:xfrm>
            <a:off x="2833946" y="1935163"/>
            <a:ext cx="3476107" cy="4389437"/>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564672"/>
          </a:xfrm>
        </p:spPr>
        <p:txBody>
          <a:bodyPr>
            <a:normAutofit fontScale="90000"/>
          </a:bodyPr>
          <a:lstStyle/>
          <a:p>
            <a:pPr algn="ctr"/>
            <a:r>
              <a:rPr lang="en-GB" sz="4000" dirty="0" smtClean="0"/>
              <a:t>SWG on Gender papers, 1996</a:t>
            </a:r>
            <a:endParaRPr lang="en-GB" sz="4000" dirty="0"/>
          </a:p>
        </p:txBody>
      </p:sp>
      <p:pic>
        <p:nvPicPr>
          <p:cNvPr id="7" name="Content Placeholder 6" descr="Krakow book cover.jpeg"/>
          <p:cNvPicPr>
            <a:picLocks noGrp="1" noChangeAspect="1"/>
          </p:cNvPicPr>
          <p:nvPr>
            <p:ph idx="1"/>
          </p:nvPr>
        </p:nvPicPr>
        <p:blipFill>
          <a:blip r:embed="rId2" cstate="print"/>
          <a:stretch>
            <a:fillRect/>
          </a:stretch>
        </p:blipFill>
        <p:spPr>
          <a:xfrm>
            <a:off x="2842540" y="1935163"/>
            <a:ext cx="3458920" cy="438943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3200" b="1" dirty="0" smtClean="0"/>
              <a:t>Education and Cultural Transmission edited by Johan Sturm, </a:t>
            </a:r>
            <a:r>
              <a:rPr lang="en-GB" sz="3200" b="1" dirty="0" err="1" smtClean="0"/>
              <a:t>Jeroen</a:t>
            </a:r>
            <a:r>
              <a:rPr lang="en-GB" sz="3200" b="1" dirty="0" smtClean="0"/>
              <a:t> Dekker, Richard Aldrich , Frank Simon. </a:t>
            </a:r>
            <a:r>
              <a:rPr lang="en-GB" sz="2800" b="1" i="1" dirty="0" smtClean="0"/>
              <a:t>Paedagogica Historica</a:t>
            </a:r>
            <a:r>
              <a:rPr lang="en-GB" sz="2800" b="1" dirty="0" smtClean="0"/>
              <a:t>, Supplementary Series II, (1996):</a:t>
            </a:r>
            <a:r>
              <a:rPr lang="en-GB" sz="3200" dirty="0" smtClean="0"/>
              <a:t> </a:t>
            </a:r>
            <a:endParaRPr lang="en-GB" sz="3200" dirty="0"/>
          </a:p>
        </p:txBody>
      </p:sp>
      <p:sp>
        <p:nvSpPr>
          <p:cNvPr id="6" name="Content Placeholder 5"/>
          <p:cNvSpPr>
            <a:spLocks noGrp="1"/>
          </p:cNvSpPr>
          <p:nvPr>
            <p:ph idx="1"/>
          </p:nvPr>
        </p:nvSpPr>
        <p:spPr/>
        <p:txBody>
          <a:bodyPr>
            <a:normAutofit fontScale="85000" lnSpcReduction="20000"/>
          </a:bodyPr>
          <a:lstStyle/>
          <a:p>
            <a:r>
              <a:rPr lang="en-GB" b="1" dirty="0" smtClean="0"/>
              <a:t>Linda A. Pollock, ‘Training a Child in the Way </a:t>
            </a:r>
            <a:r>
              <a:rPr lang="en-GB" b="1" dirty="0" err="1" smtClean="0"/>
              <a:t>He/She</a:t>
            </a:r>
            <a:r>
              <a:rPr lang="en-GB" b="1" dirty="0" smtClean="0"/>
              <a:t> should go. Cultural Transmission and Child –rearing within the Home in England, circa 1550-1800’,  79-103 </a:t>
            </a:r>
            <a:endParaRPr lang="en-GB" dirty="0" smtClean="0"/>
          </a:p>
          <a:p>
            <a:r>
              <a:rPr lang="en-GB" b="1" dirty="0" smtClean="0"/>
              <a:t>Caroline Bowden, ‘Parental Attitudes towards the Education of Girls in late Sixteenth and early Seventeenth-Century England’, 105-24</a:t>
            </a:r>
            <a:endParaRPr lang="en-GB" dirty="0" smtClean="0"/>
          </a:p>
          <a:p>
            <a:r>
              <a:rPr lang="en-GB" b="1" dirty="0" smtClean="0"/>
              <a:t>Monique </a:t>
            </a:r>
            <a:r>
              <a:rPr lang="en-GB" b="1" dirty="0" err="1" smtClean="0"/>
              <a:t>Stavenuiter</a:t>
            </a:r>
            <a:r>
              <a:rPr lang="en-GB" b="1" dirty="0" smtClean="0"/>
              <a:t>, ‘Researching Adulthood. Cultural Transmission and Intergenerational Relations within the Family in The Netherlands in the Nineteenth Century’, 125-43</a:t>
            </a:r>
            <a:endParaRPr lang="en-GB" dirty="0" smtClean="0"/>
          </a:p>
          <a:p>
            <a:r>
              <a:rPr lang="en-GB" b="1" dirty="0" err="1" smtClean="0"/>
              <a:t>Leendert</a:t>
            </a:r>
            <a:r>
              <a:rPr lang="en-GB" b="1" dirty="0" smtClean="0"/>
              <a:t> </a:t>
            </a:r>
            <a:r>
              <a:rPr lang="en-GB" b="1" dirty="0" err="1" smtClean="0"/>
              <a:t>Frans</a:t>
            </a:r>
            <a:r>
              <a:rPr lang="en-GB" b="1" dirty="0" smtClean="0"/>
              <a:t> </a:t>
            </a:r>
            <a:r>
              <a:rPr lang="en-GB" b="1" dirty="0" err="1" smtClean="0"/>
              <a:t>Groenedijk</a:t>
            </a:r>
            <a:r>
              <a:rPr lang="en-GB" b="1" dirty="0" smtClean="0"/>
              <a:t>, ‘Die </a:t>
            </a:r>
            <a:r>
              <a:rPr lang="en-GB" b="1" dirty="0" err="1" smtClean="0"/>
              <a:t>Kulturkritische</a:t>
            </a:r>
            <a:r>
              <a:rPr lang="en-GB" b="1" dirty="0" smtClean="0"/>
              <a:t> </a:t>
            </a:r>
            <a:r>
              <a:rPr lang="en-GB" b="1" dirty="0" err="1" smtClean="0"/>
              <a:t>Familienpädagogik</a:t>
            </a:r>
            <a:r>
              <a:rPr lang="en-GB" b="1" dirty="0" smtClean="0"/>
              <a:t> des </a:t>
            </a:r>
            <a:r>
              <a:rPr lang="en-GB" b="1" dirty="0" err="1" smtClean="0"/>
              <a:t>Psychoanalytikers</a:t>
            </a:r>
            <a:r>
              <a:rPr lang="en-GB" b="1" dirty="0" smtClean="0"/>
              <a:t> Wilhelm </a:t>
            </a:r>
            <a:r>
              <a:rPr lang="en-GB" b="1" dirty="0" err="1" smtClean="0"/>
              <a:t>Stekels</a:t>
            </a:r>
            <a:r>
              <a:rPr lang="en-GB" b="1" dirty="0" smtClean="0"/>
              <a:t>’,  145-62</a:t>
            </a:r>
            <a:endParaRPr lang="en-GB" dirty="0" smtClean="0"/>
          </a:p>
          <a:p>
            <a:r>
              <a:rPr lang="en-GB" b="1" dirty="0" smtClean="0"/>
              <a:t>Geoffrey Giles, ‘Straight Talk for Nazi Youth. The Attempt to transmit Cultural Norms’, 305-18</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algn="ctr"/>
            <a:r>
              <a:rPr lang="en-GB" sz="3200" dirty="0" smtClean="0"/>
              <a:t>SWG Gender Krakow, 1996</a:t>
            </a:r>
            <a:endParaRPr lang="en-GB" sz="3200" dirty="0"/>
          </a:p>
        </p:txBody>
      </p:sp>
      <p:pic>
        <p:nvPicPr>
          <p:cNvPr id="5" name="Content Placeholder 4" descr="Krakow Gender programme 1996.jpeg"/>
          <p:cNvPicPr>
            <a:picLocks noGrp="1" noChangeAspect="1"/>
          </p:cNvPicPr>
          <p:nvPr>
            <p:ph sz="half" idx="1"/>
          </p:nvPr>
        </p:nvPicPr>
        <p:blipFill>
          <a:blip r:embed="rId2" cstate="print"/>
          <a:stretch>
            <a:fillRect/>
          </a:stretch>
        </p:blipFill>
        <p:spPr>
          <a:xfrm>
            <a:off x="825742" y="1412776"/>
            <a:ext cx="3301516" cy="4941987"/>
          </a:xfrm>
        </p:spPr>
      </p:pic>
      <p:pic>
        <p:nvPicPr>
          <p:cNvPr id="6" name="Content Placeholder 5" descr="Krakow Gender programme 1996 2.jpeg"/>
          <p:cNvPicPr>
            <a:picLocks noGrp="1" noChangeAspect="1"/>
          </p:cNvPicPr>
          <p:nvPr>
            <p:ph sz="half" idx="2"/>
          </p:nvPr>
        </p:nvPicPr>
        <p:blipFill>
          <a:blip r:embed="rId3" cstate="print"/>
          <a:stretch>
            <a:fillRect/>
          </a:stretch>
        </p:blipFill>
        <p:spPr>
          <a:xfrm>
            <a:off x="4904041" y="1412776"/>
            <a:ext cx="3526917" cy="494198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uth\Documents\Scanned Documents\ISCHE notes 1994to2011\Dublin SWG Gender 1997.jpeg"/>
          <p:cNvPicPr>
            <a:picLocks noChangeAspect="1" noChangeArrowheads="1"/>
          </p:cNvPicPr>
          <p:nvPr/>
        </p:nvPicPr>
        <p:blipFill>
          <a:blip r:embed="rId2" cstate="print"/>
          <a:srcRect/>
          <a:stretch>
            <a:fillRect/>
          </a:stretch>
        </p:blipFill>
        <p:spPr bwMode="auto">
          <a:xfrm>
            <a:off x="2080846" y="0"/>
            <a:ext cx="4982308"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pPr algn="ctr"/>
            <a:r>
              <a:rPr lang="en-GB" sz="3600" dirty="0" smtClean="0"/>
              <a:t>Leuven SWG on Gender, 1998</a:t>
            </a:r>
            <a:endParaRPr lang="en-GB" sz="3600" dirty="0"/>
          </a:p>
        </p:txBody>
      </p:sp>
      <p:pic>
        <p:nvPicPr>
          <p:cNvPr id="6" name="Content Placeholder 5" descr="Leuven SWG Gender 1998.jpeg.jpeg.jpeg"/>
          <p:cNvPicPr>
            <a:picLocks noGrp="1" noChangeAspect="1"/>
          </p:cNvPicPr>
          <p:nvPr>
            <p:ph idx="1"/>
          </p:nvPr>
        </p:nvPicPr>
        <p:blipFill>
          <a:blip r:embed="rId2" cstate="print"/>
          <a:stretch>
            <a:fillRect/>
          </a:stretch>
        </p:blipFill>
        <p:spPr>
          <a:xfrm>
            <a:off x="2016327" y="1484785"/>
            <a:ext cx="5111346" cy="4839816"/>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1224</TotalTime>
  <Words>1611</Words>
  <Application>Microsoft Office PowerPoint</Application>
  <PresentationFormat>On-screen Show (4:3)</PresentationFormat>
  <Paragraphs>113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ISCHE SWG Gender</vt:lpstr>
      <vt:lpstr>Amsterdam 1994. SWG Gender</vt:lpstr>
      <vt:lpstr>SWG Gender at Montreal, 1995</vt:lpstr>
      <vt:lpstr>Book of photocopied papers of the Gender Group meeting at CISH in Montreal, 1995</vt:lpstr>
      <vt:lpstr>SWG on Gender papers, 1996</vt:lpstr>
      <vt:lpstr>Education and Cultural Transmission edited by Johan Sturm, Jeroen Dekker, Richard Aldrich , Frank Simon. Paedagogica Historica, Supplementary Series II, (1996): </vt:lpstr>
      <vt:lpstr>SWG Gender Krakow, 1996</vt:lpstr>
      <vt:lpstr>Slide 8</vt:lpstr>
      <vt:lpstr>Leuven SWG on Gender, 1998</vt:lpstr>
      <vt:lpstr>Sydney 1999; some of the gender papers</vt:lpstr>
      <vt:lpstr>   Paris 2002; publication in 2003 of six of the fifteen gender papers</vt:lpstr>
      <vt:lpstr>SWG Gender Oslo, 2000</vt:lpstr>
      <vt:lpstr>Gender in PH from ISCHE at Sydney in 1999 (eds. Geoffrey Sherrington &amp; Craig Campbell) &amp; Birmingham in 2001 (eds. Ian Grosvenor &amp; Ruth Watts)</vt:lpstr>
      <vt:lpstr>SWG Gender, Sydney, 2005</vt:lpstr>
      <vt:lpstr>Proposal to establish a Gender Standing Working Group, 2007</vt:lpstr>
      <vt:lpstr>Slide 16</vt:lpstr>
      <vt:lpstr> Proposal for a panel on Gender and Education in History for CISH, 2010</vt:lpstr>
      <vt:lpstr>ISCHE Gender Panel at CISH, Amsterdam 2010</vt:lpstr>
      <vt:lpstr>Gender Panel, CISH 2011</vt:lpstr>
      <vt:lpstr>‘Gender and Education in History’ edited by Mineke van Essen and Ruth Watts, themed issue, Paedagogica Historica, 2012</vt:lpstr>
      <vt:lpstr>Forward by Mineke van Essen &amp; Ruth Watts to themed issue in PH (forthcoming 2012)</vt:lpstr>
      <vt:lpstr>Winners of the Paper Prize with Gender Themes</vt:lpstr>
      <vt:lpstr>Annemieke van Drenth, ed. ‘Gender and Politics in the History of Education’, Paedagogica Historica 44, no.4 (2008)</vt:lpstr>
      <vt:lpstr>Slide 24</vt:lpstr>
      <vt:lpstr>Annemieke van Drenth, ed. ‘Gender and Politics in the History of Education’, Paedagogica Historica 44, no.4 (2008)</vt:lpstr>
      <vt:lpstr>Gender and Class</vt:lpstr>
      <vt:lpstr>Gender in Internationalism and Transnationalism</vt:lpstr>
      <vt:lpstr>Slide 28</vt:lpstr>
      <vt:lpstr>Some Paedagogica Historica issues where gender implicit</vt:lpstr>
      <vt:lpstr>Amsterdam, 1994. Child Rearing and Child Development.</vt:lpstr>
      <vt:lpstr>Gender Group conviviality at ISCHE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ISCHE SWG Gender</dc:title>
  <dc:creator>Ruth Watts</dc:creator>
  <cp:lastModifiedBy>Ruth Watts</cp:lastModifiedBy>
  <cp:revision>76</cp:revision>
  <dcterms:created xsi:type="dcterms:W3CDTF">2012-06-13T15:30:11Z</dcterms:created>
  <dcterms:modified xsi:type="dcterms:W3CDTF">2012-06-25T12:35:16Z</dcterms:modified>
</cp:coreProperties>
</file>